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42"/>
  </p:handoutMasterIdLst>
  <p:sldIdLst>
    <p:sldId id="298" r:id="rId2"/>
    <p:sldId id="265" r:id="rId3"/>
    <p:sldId id="342" r:id="rId4"/>
    <p:sldId id="343" r:id="rId5"/>
    <p:sldId id="344" r:id="rId6"/>
    <p:sldId id="345" r:id="rId7"/>
    <p:sldId id="336" r:id="rId8"/>
    <p:sldId id="337" r:id="rId9"/>
    <p:sldId id="338" r:id="rId10"/>
    <p:sldId id="340" r:id="rId11"/>
    <p:sldId id="341" r:id="rId12"/>
    <p:sldId id="354" r:id="rId13"/>
    <p:sldId id="351" r:id="rId14"/>
    <p:sldId id="352" r:id="rId15"/>
    <p:sldId id="346" r:id="rId16"/>
    <p:sldId id="347" r:id="rId17"/>
    <p:sldId id="348" r:id="rId18"/>
    <p:sldId id="349" r:id="rId19"/>
    <p:sldId id="353" r:id="rId20"/>
    <p:sldId id="328" r:id="rId21"/>
    <p:sldId id="320" r:id="rId22"/>
    <p:sldId id="321" r:id="rId23"/>
    <p:sldId id="272" r:id="rId24"/>
    <p:sldId id="329" r:id="rId25"/>
    <p:sldId id="322" r:id="rId26"/>
    <p:sldId id="323" r:id="rId27"/>
    <p:sldId id="324" r:id="rId28"/>
    <p:sldId id="325" r:id="rId29"/>
    <p:sldId id="326" r:id="rId30"/>
    <p:sldId id="333" r:id="rId31"/>
    <p:sldId id="334" r:id="rId32"/>
    <p:sldId id="331" r:id="rId33"/>
    <p:sldId id="332" r:id="rId34"/>
    <p:sldId id="273" r:id="rId35"/>
    <p:sldId id="318" r:id="rId36"/>
    <p:sldId id="274" r:id="rId37"/>
    <p:sldId id="275" r:id="rId38"/>
    <p:sldId id="355" r:id="rId39"/>
    <p:sldId id="358" r:id="rId40"/>
    <p:sldId id="357" r:id="rId4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0" autoAdjust="0"/>
  </p:normalViewPr>
  <p:slideViewPr>
    <p:cSldViewPr>
      <p:cViewPr varScale="1">
        <p:scale>
          <a:sx n="48" d="100"/>
          <a:sy n="48" d="100"/>
        </p:scale>
        <p:origin x="4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8B058-9E93-4266-BF16-DC46FBC9DFCE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766"/>
            <a:ext cx="2971800" cy="497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766"/>
            <a:ext cx="2971800" cy="497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34EF-C1B0-472A-BE97-D70FBF4049D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481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A7E7-8811-4EAC-838D-63D46EF6FC3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5AC544-8EE9-4B94-A918-0C44A1E55AB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0ECDE3-8008-49C0-8E38-C99097301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1676400"/>
            <a:ext cx="8564880" cy="30480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  <a:ea typeface="+mj-ea"/>
                <a:cs typeface="+mj-cs"/>
              </a:rPr>
              <a:t>PEMBERDAYAAN KETANGGUHAN MASYARAKAT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ell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MELALUI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PEMBENTUKAN DESA TANGGUH BENCANA (DESTANA)</a:t>
            </a:r>
            <a:r>
              <a:rPr kumimoji="0" lang="id-ID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baseline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  <a:ea typeface="+mj-ea"/>
                <a:cs typeface="+mj-cs"/>
              </a:rPr>
              <a:t>DI</a:t>
            </a:r>
            <a:r>
              <a:rPr lang="id-ID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  <a:ea typeface="+mj-ea"/>
                <a:cs typeface="+mj-cs"/>
              </a:rPr>
              <a:t> DESA BEJI KECAMATAN NGAWEN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ell MT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4337" y="5181600"/>
            <a:ext cx="6191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BADAN PENANGGULANGAN BENCANA DAERAH (BPBD)</a:t>
            </a:r>
          </a:p>
          <a:p>
            <a:pPr algn="ctr"/>
            <a:r>
              <a:rPr lang="en-US" dirty="0" smtClean="0"/>
              <a:t>KABUPATEN GUNUNGKIDUL</a:t>
            </a:r>
          </a:p>
          <a:p>
            <a:pPr algn="ctr"/>
            <a:r>
              <a:rPr lang="id-ID" dirty="0" smtClean="0"/>
              <a:t>OKTOBER</a:t>
            </a:r>
            <a:r>
              <a:rPr lang="en-US" dirty="0" smtClean="0"/>
              <a:t> 201</a:t>
            </a:r>
            <a:r>
              <a:rPr lang="id-ID" dirty="0" smtClean="0"/>
              <a:t>9</a:t>
            </a:r>
            <a:endParaRPr lang="en-US" dirty="0"/>
          </a:p>
        </p:txBody>
      </p:sp>
      <p:pic>
        <p:nvPicPr>
          <p:cNvPr id="6" name="Picture 2" descr="G:\BPBD\Gunungkid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87115"/>
            <a:ext cx="1051520" cy="1360685"/>
          </a:xfrm>
          <a:prstGeom prst="rect">
            <a:avLst/>
          </a:prstGeom>
          <a:noFill/>
        </p:spPr>
      </p:pic>
      <p:pic>
        <p:nvPicPr>
          <p:cNvPr id="7" name="Picture 6" descr="bpb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9896" y="76200"/>
            <a:ext cx="1319904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89000"/>
          </a:xfrm>
        </p:spPr>
        <p:txBody>
          <a:bodyPr/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Matriks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Penentuan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Tingkat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Risiko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Bencana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Kabupaten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Gunungkidul</a:t>
            </a:r>
            <a:endParaRPr lang="id-ID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43000"/>
          <a:ext cx="8839201" cy="5638799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2590800"/>
                <a:gridCol w="2514600"/>
                <a:gridCol w="2514601"/>
              </a:tblGrid>
              <a:tr h="46011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>
                          <a:latin typeface="Calibri"/>
                          <a:ea typeface="Calibri"/>
                          <a:cs typeface="Times New Roman"/>
                        </a:rPr>
                        <a:t>TINGKAT RESIKO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INDEK KAPASITAS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60112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6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TINGKAT  KERUGIAN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Abrasi dan Gelombang Tinggi 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Banjir, Epidemi Penyakit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944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Angin Kencang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Kebakaran, Tanah Longsor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01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Kekeringan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Gempa Bumi, Tsunami 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9000"/>
          </a:xfrm>
        </p:spPr>
        <p:txBody>
          <a:bodyPr/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Matriks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Penentuan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Bencana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Prioritas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Kabupaten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Gunungkidul</a:t>
            </a:r>
            <a:endParaRPr lang="id-ID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914400"/>
          <a:ext cx="8839199" cy="5791200"/>
        </p:xfrm>
        <a:graphic>
          <a:graphicData uri="http://schemas.openxmlformats.org/drawingml/2006/table">
            <a:tbl>
              <a:tblPr/>
              <a:tblGrid>
                <a:gridCol w="609599"/>
                <a:gridCol w="609600"/>
                <a:gridCol w="2438400"/>
                <a:gridCol w="2590800"/>
                <a:gridCol w="2590800"/>
              </a:tblGrid>
              <a:tr h="45279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 dirty="0">
                          <a:latin typeface="Calibri"/>
                          <a:ea typeface="Calibri"/>
                          <a:cs typeface="Times New Roman"/>
                        </a:rPr>
                        <a:t>BENCANA PRIORITAS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TINGKAT RESIKO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52793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78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TINGKAT  KECENDERUNGAN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Times New Roman"/>
                        </a:rPr>
                        <a:t>MENURUN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1117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Times New Roman"/>
                        </a:rPr>
                        <a:t>TETAP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Abrasi dan Gelombang Tinggi 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Gempa Bumi, Tsunami, Epidemi penyakit, Tanah Longsor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7465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Times New Roman"/>
                        </a:rPr>
                        <a:t>MENINGKAT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Banjir, Kebakaran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Angin Kencang, Kekeringan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SEJARAH KEJADIAN BENCANA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928670"/>
          <a:ext cx="8456458" cy="5572142"/>
        </p:xfrm>
        <a:graphic>
          <a:graphicData uri="http://schemas.openxmlformats.org/drawingml/2006/table">
            <a:tbl>
              <a:tblPr/>
              <a:tblGrid>
                <a:gridCol w="800405"/>
                <a:gridCol w="800405"/>
                <a:gridCol w="879412"/>
                <a:gridCol w="879412"/>
                <a:gridCol w="799465"/>
                <a:gridCol w="799465"/>
                <a:gridCol w="666848"/>
                <a:gridCol w="677194"/>
                <a:gridCol w="687539"/>
                <a:gridCol w="655563"/>
                <a:gridCol w="810750"/>
              </a:tblGrid>
              <a:tr h="35795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Jenis Bencana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Korban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Long-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sor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Keba</a:t>
                      </a: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karan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Angin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Topan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Banjir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Gempa Bumi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Amblesan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Petir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Listrik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Lain-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Lain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119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42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63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74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115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131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170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110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195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447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2006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360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180.107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2007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89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63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235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476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67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142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Jml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449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1275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id-ID" sz="14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id-ID" sz="14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182.</a:t>
                      </a: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970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517281" y="836613"/>
            <a:ext cx="8229600" cy="11430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</a:rPr>
              <a:t>VISI PENANGGULANGAN BENCANA KABUPATEN GUNUNGKIDUL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17281" y="2708275"/>
            <a:ext cx="8229600" cy="2649538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88900" indent="0" algn="just" eaLnBrk="1" hangingPunct="1">
              <a:buFont typeface="Wingdings 3" pitchFamily="18" charset="2"/>
              <a:buNone/>
            </a:pPr>
            <a:r>
              <a:rPr lang="en-US" sz="3400" i="1" dirty="0" smtClean="0">
                <a:latin typeface="Bodoni MT Black" pitchFamily="18" charset="0"/>
              </a:rPr>
              <a:t>“MEWUJUDKAN MASYARAKAT GUNUNGKIDUL YANG PEKA, TANGGAP DAN TANGGUH TERHADAP BENCANA”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17635" y="274638"/>
            <a:ext cx="8269165" cy="11430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en-US" sz="3200" smtClean="0">
                <a:latin typeface="Georgia" pitchFamily="18" charset="0"/>
              </a:rPr>
              <a:t>MISI PENANGGULANGAN BENCANA KABUPATEN GUNUNGKIDUL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451338" y="1714500"/>
            <a:ext cx="8229600" cy="48720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/>
            <a:r>
              <a:rPr lang="en-US" sz="2800" dirty="0" err="1" smtClean="0">
                <a:latin typeface="Georgia" pitchFamily="18" charset="0"/>
              </a:rPr>
              <a:t>Membangun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dan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menyelenggarakan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sistem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penanggulangan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bencana</a:t>
            </a:r>
            <a:r>
              <a:rPr lang="en-US" sz="2800" dirty="0" smtClean="0">
                <a:latin typeface="Georgia" pitchFamily="18" charset="0"/>
              </a:rPr>
              <a:t> yang </a:t>
            </a:r>
            <a:r>
              <a:rPr lang="en-US" sz="2800" dirty="0" err="1" smtClean="0">
                <a:latin typeface="Georgia" pitchFamily="18" charset="0"/>
              </a:rPr>
              <a:t>komprehensif</a:t>
            </a:r>
            <a:r>
              <a:rPr lang="en-US" sz="2800" dirty="0" smtClean="0">
                <a:latin typeface="Georgia" pitchFamily="18" charset="0"/>
              </a:rPr>
              <a:t>.</a:t>
            </a:r>
          </a:p>
          <a:p>
            <a:pPr algn="just" eaLnBrk="1" hangingPunct="1"/>
            <a:r>
              <a:rPr lang="en-US" sz="2800" dirty="0" err="1" smtClean="0">
                <a:latin typeface="Georgia" pitchFamily="18" charset="0"/>
              </a:rPr>
              <a:t>Meningkatkan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kapasitas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sumber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daya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manusia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dalam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penanggulangan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bencana</a:t>
            </a:r>
            <a:endParaRPr lang="en-US" sz="2800" dirty="0" smtClean="0">
              <a:latin typeface="Georgia" pitchFamily="18" charset="0"/>
            </a:endParaRPr>
          </a:p>
          <a:p>
            <a:pPr algn="just" eaLnBrk="1" hangingPunct="1"/>
            <a:r>
              <a:rPr lang="en-US" sz="2800" dirty="0" err="1" smtClean="0">
                <a:latin typeface="Georgia" pitchFamily="18" charset="0"/>
              </a:rPr>
              <a:t>Meningkatkan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sarana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dan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prasarana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dalam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penanggulangan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bencana</a:t>
            </a:r>
            <a:endParaRPr lang="en-US" sz="2800" dirty="0" smtClean="0">
              <a:latin typeface="Georgia" pitchFamily="18" charset="0"/>
            </a:endParaRPr>
          </a:p>
          <a:p>
            <a:pPr algn="just" eaLnBrk="1" hangingPunct="1"/>
            <a:r>
              <a:rPr lang="en-US" sz="2800" dirty="0" err="1" smtClean="0">
                <a:latin typeface="Georgia" pitchFamily="18" charset="0"/>
              </a:rPr>
              <a:t>Meningkatkan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kerjasama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antar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semua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pihak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dalam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penanggulangan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bencana</a:t>
            </a:r>
            <a:endParaRPr lang="en-US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54102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500" u="sng" dirty="0" smtClean="0"/>
              <a:t>ST</a:t>
            </a:r>
            <a:r>
              <a:rPr lang="id-ID" sz="3500" u="sng" dirty="0" smtClean="0"/>
              <a:t>R</a:t>
            </a:r>
            <a:r>
              <a:rPr lang="en-US" sz="3500" u="sng" dirty="0" smtClean="0"/>
              <a:t>ATEGI PENANGGULANGAN BENCANA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Gunungkidul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pic>
        <p:nvPicPr>
          <p:cNvPr id="4" name="Picture 3" descr="DSC_02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165213"/>
            <a:ext cx="2555776" cy="1692787"/>
          </a:xfrm>
          <a:prstGeom prst="rect">
            <a:avLst/>
          </a:prstGeom>
        </p:spPr>
      </p:pic>
      <p:pic>
        <p:nvPicPr>
          <p:cNvPr id="5" name="Picture 4" descr="DSC_04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2182" y="5229201"/>
            <a:ext cx="2459168" cy="1628800"/>
          </a:xfrm>
          <a:prstGeom prst="rect">
            <a:avLst/>
          </a:prstGeom>
        </p:spPr>
      </p:pic>
      <p:pic>
        <p:nvPicPr>
          <p:cNvPr id="6" name="Picture 5" descr="DSCN193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5202222"/>
            <a:ext cx="2207704" cy="1655778"/>
          </a:xfrm>
          <a:prstGeom prst="rect">
            <a:avLst/>
          </a:prstGeom>
        </p:spPr>
      </p:pic>
      <p:pic>
        <p:nvPicPr>
          <p:cNvPr id="7" name="Picture 6" descr="DSCN22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219868"/>
            <a:ext cx="2184176" cy="1638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8229600" cy="1066800"/>
          </a:xfrm>
          <a:ln>
            <a:noFill/>
          </a:ln>
        </p:spPr>
        <p:txBody>
          <a:bodyPr/>
          <a:lstStyle/>
          <a:p>
            <a:r>
              <a:rPr lang="id-ID" dirty="0" smtClean="0"/>
              <a:t>Asas Penanggulangan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id-ID" dirty="0" smtClean="0"/>
              <a:t>Pasal 2 (1), Perda Nomor 6 Tahun 2013 tentang PB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kemanusiaan;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keadilan; </a:t>
            </a:r>
          </a:p>
          <a:p>
            <a:pPr marL="624078" indent="-514350">
              <a:buFont typeface="+mj-lt"/>
              <a:buAutoNum type="alphaLcPeriod"/>
            </a:pPr>
            <a:r>
              <a:rPr lang="fi-FI" dirty="0" smtClean="0"/>
              <a:t>kesamaan kedudukan dalam hukum dan pemerintahan;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</a:t>
            </a:r>
            <a:r>
              <a:rPr lang="fi-FI" dirty="0" smtClean="0"/>
              <a:t>eseimbangan, keselarasan dan keserasian; </a:t>
            </a:r>
          </a:p>
          <a:p>
            <a:pPr marL="624078" indent="-514350">
              <a:buFont typeface="+mj-lt"/>
              <a:buAutoNum type="alphaLcPeriod"/>
            </a:pPr>
            <a:r>
              <a:rPr lang="nl-NL" dirty="0" smtClean="0"/>
              <a:t>ketertiban dan kepastian hukum;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kebersamaan;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kelestarian budaya dan lingkungan hidup; dan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ilmu pengetahuan dan teknologi.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8229600" cy="6096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PRINSIP PENANGGULANGAN BENCANA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dirty="0" smtClean="0"/>
              <a:t>Pasal 2 (2). Perda Nomor 6 Tahun 2013 tentang PB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pengurangan resiko;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cepat dan tepat;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prioritas;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koordinasi dan keterpaduan; </a:t>
            </a:r>
          </a:p>
          <a:p>
            <a:pPr marL="624078" indent="-514350">
              <a:buFont typeface="+mj-lt"/>
              <a:buAutoNum type="alphaLcPeriod"/>
            </a:pPr>
            <a:r>
              <a:rPr lang="es-ES" dirty="0" err="1" smtClean="0"/>
              <a:t>berdaya</a:t>
            </a:r>
            <a:r>
              <a:rPr lang="es-ES" dirty="0" smtClean="0"/>
              <a:t> </a:t>
            </a:r>
            <a:r>
              <a:rPr lang="es-ES" dirty="0" err="1" smtClean="0"/>
              <a:t>guna</a:t>
            </a:r>
            <a:r>
              <a:rPr lang="es-ES" dirty="0" smtClean="0"/>
              <a:t> dan </a:t>
            </a:r>
            <a:r>
              <a:rPr lang="es-ES" dirty="0" err="1" smtClean="0"/>
              <a:t>berhasil</a:t>
            </a:r>
            <a:r>
              <a:rPr lang="es-ES" dirty="0" smtClean="0"/>
              <a:t> </a:t>
            </a:r>
            <a:r>
              <a:rPr lang="es-ES" dirty="0" err="1" smtClean="0"/>
              <a:t>guna</a:t>
            </a:r>
            <a:r>
              <a:rPr lang="es-ES" dirty="0" smtClean="0"/>
              <a:t>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transparansi dan akuntabilitas;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kemitraan;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pemberdayaan;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nondiskriminatif;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nonproletisi;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kemandirian;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partisipatif;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membangun kearah lebih baik;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kearifan lokal; dan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berkelanjutan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839200" cy="106680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PENANGGULANGAN BENCANA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70000" lnSpcReduction="20000"/>
          </a:bodyPr>
          <a:lstStyle/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memberikan perlindungan kepada masyarakat dari ancaman bencana; </a:t>
            </a:r>
          </a:p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menjamin terselenggaranya penanggulangan bencana secara terencana, terpadu, terkoordinasi dan menyeluruh; </a:t>
            </a:r>
          </a:p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mengurangi atau menekan seminimal mungkin dampak yang ditimbulkan berupa kerusakan maupun kerugian materiil, imateriil dan korban jiwa; </a:t>
            </a:r>
          </a:p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meningkatkan kemampuan masyarakat dalam menghadapi bencana baik sebelum, pada saat maupun setelah terjadinya bencana; </a:t>
            </a:r>
          </a:p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membangun partisipasi dan kemitraan pemangku kepentingan; </a:t>
            </a:r>
          </a:p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mendorong semangat gotong royong, kesetiakawanan dan kedermawanan; dan </a:t>
            </a:r>
          </a:p>
          <a:p>
            <a:pPr marL="624078" indent="-514350" algn="just">
              <a:buFont typeface="+mj-lt"/>
              <a:buAutoNum type="alphaLcPeriod"/>
            </a:pPr>
            <a:r>
              <a:rPr lang="id-ID" dirty="0" smtClean="0"/>
              <a:t>menciptakan perdamaian dalam kehidupan bermasyarakat, berbangsa dan bernegara. </a:t>
            </a: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PEMBERDAYAAN KETANGGUHAN MASYARAKAT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500" dirty="0" smtClean="0"/>
          </a:p>
          <a:p>
            <a:pPr marL="1030288" indent="-514350" algn="just">
              <a:buNone/>
            </a:pP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229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4400" dirty="0" smtClean="0"/>
              <a:t>Dasar pelaksanaan:</a:t>
            </a:r>
          </a:p>
          <a:p>
            <a:pPr algn="just"/>
            <a:endParaRPr lang="id-ID" sz="2200" dirty="0" smtClean="0"/>
          </a:p>
          <a:p>
            <a:pPr marL="633413" indent="-633413" algn="just">
              <a:buFont typeface="+mj-lt"/>
              <a:buAutoNum type="arabicPeriod"/>
            </a:pPr>
            <a:r>
              <a:rPr lang="id-ID" sz="2200" dirty="0" smtClean="0"/>
              <a:t>Undang- undang 24 tahun 2007 tentang penanggulangan bencana;</a:t>
            </a:r>
            <a:endParaRPr lang="en-US" sz="2200" dirty="0" smtClean="0"/>
          </a:p>
          <a:p>
            <a:pPr marL="633413" indent="-633413" algn="just">
              <a:buFont typeface="+mj-lt"/>
              <a:buAutoNum type="arabicPeriod"/>
            </a:pP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nomor</a:t>
            </a:r>
            <a:r>
              <a:rPr lang="en-US" sz="2200" dirty="0" smtClean="0"/>
              <a:t> 23 </a:t>
            </a:r>
            <a:r>
              <a:rPr lang="en-US" sz="2200" dirty="0" err="1" smtClean="0"/>
              <a:t>tahun</a:t>
            </a:r>
            <a:r>
              <a:rPr lang="en-US" sz="2200" dirty="0" smtClean="0"/>
              <a:t> 2014 </a:t>
            </a:r>
            <a:r>
              <a:rPr lang="en-US" sz="2200" dirty="0" err="1" smtClean="0"/>
              <a:t>sebagaimana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diubah</a:t>
            </a:r>
            <a:r>
              <a:rPr lang="en-US" sz="2200" dirty="0" smtClean="0"/>
              <a:t> </a:t>
            </a:r>
            <a:r>
              <a:rPr lang="en-US" sz="2200" dirty="0" err="1" smtClean="0"/>
              <a:t>terakhir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nomor</a:t>
            </a:r>
            <a:r>
              <a:rPr lang="en-US" sz="2200" dirty="0" smtClean="0"/>
              <a:t> 9 </a:t>
            </a:r>
            <a:r>
              <a:rPr lang="en-US" sz="2200" dirty="0" err="1" smtClean="0"/>
              <a:t>tahun</a:t>
            </a:r>
            <a:r>
              <a:rPr lang="en-US" sz="2200" dirty="0" smtClean="0"/>
              <a:t> 2015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pemerintahan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;</a:t>
            </a:r>
            <a:endParaRPr lang="id-ID" sz="2200" dirty="0" smtClean="0"/>
          </a:p>
          <a:p>
            <a:pPr marL="633413" indent="-633413" algn="just">
              <a:buFont typeface="+mj-lt"/>
              <a:buAutoNum type="arabicPeriod"/>
            </a:pPr>
            <a:r>
              <a:rPr lang="id-ID" sz="2200" dirty="0" smtClean="0"/>
              <a:t>Undang-undang nomor 6 tahun 2015 tentang desa;</a:t>
            </a:r>
          </a:p>
          <a:p>
            <a:pPr marL="633413" indent="-633413" algn="just">
              <a:buFont typeface="+mj-lt"/>
              <a:buAutoNum type="arabicPeriod"/>
            </a:pPr>
            <a:r>
              <a:rPr lang="id-ID" sz="2200" dirty="0" smtClean="0"/>
              <a:t>Peraturan kepala BNPB nomor 1 tahun 2012 tentang pedoman pembentukan desa tangguh bencana;</a:t>
            </a:r>
            <a:endParaRPr lang="en-US" sz="2200" dirty="0" smtClean="0"/>
          </a:p>
          <a:p>
            <a:pPr marL="633413" indent="-633413" algn="just">
              <a:buFont typeface="+mj-lt"/>
              <a:buAutoNum type="arabicPeriod"/>
            </a:pPr>
            <a:r>
              <a:rPr lang="en-US" sz="2200" dirty="0" err="1" smtClean="0"/>
              <a:t>Perda</a:t>
            </a:r>
            <a:r>
              <a:rPr lang="en-US" sz="2200" dirty="0" smtClean="0"/>
              <a:t> </a:t>
            </a:r>
            <a:r>
              <a:rPr lang="en-US" sz="2200" dirty="0" err="1" smtClean="0"/>
              <a:t>nomor</a:t>
            </a:r>
            <a:r>
              <a:rPr lang="en-US" sz="2200" dirty="0" smtClean="0"/>
              <a:t> 22 </a:t>
            </a:r>
            <a:r>
              <a:rPr lang="en-US" sz="2200" dirty="0" err="1" smtClean="0"/>
              <a:t>tahun</a:t>
            </a:r>
            <a:r>
              <a:rPr lang="en-US" sz="2200" dirty="0" smtClean="0"/>
              <a:t> 2011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pembentukan</a:t>
            </a:r>
            <a:r>
              <a:rPr lang="en-US" sz="2200" dirty="0" smtClean="0"/>
              <a:t>, </a:t>
            </a:r>
            <a:r>
              <a:rPr lang="en-US" sz="2200" dirty="0" err="1" smtClean="0"/>
              <a:t>susunan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, </a:t>
            </a:r>
            <a:r>
              <a:rPr lang="en-US" sz="2200" dirty="0" err="1" smtClean="0"/>
              <a:t>kedudukan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</a:t>
            </a:r>
            <a:r>
              <a:rPr lang="en-US" sz="2200" dirty="0" err="1" smtClean="0"/>
              <a:t>badan</a:t>
            </a:r>
            <a:r>
              <a:rPr lang="en-US" sz="2200" dirty="0" smtClean="0"/>
              <a:t> </a:t>
            </a:r>
            <a:r>
              <a:rPr lang="en-US" sz="2200" dirty="0" err="1" smtClean="0"/>
              <a:t>penanggulangan</a:t>
            </a:r>
            <a:r>
              <a:rPr lang="en-US" sz="2200" dirty="0" smtClean="0"/>
              <a:t> </a:t>
            </a:r>
            <a:r>
              <a:rPr lang="en-US" sz="2200" dirty="0" err="1" smtClean="0"/>
              <a:t>bencana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Kabupaten</a:t>
            </a:r>
            <a:r>
              <a:rPr lang="en-US" sz="2200" dirty="0" smtClean="0"/>
              <a:t> </a:t>
            </a:r>
            <a:r>
              <a:rPr lang="en-US" sz="2200" dirty="0" err="1" smtClean="0"/>
              <a:t>Gunungkidul</a:t>
            </a:r>
            <a:r>
              <a:rPr lang="en-US" sz="2200" dirty="0" smtClean="0"/>
              <a:t>;</a:t>
            </a:r>
          </a:p>
          <a:p>
            <a:pPr marL="633413" indent="-633413" algn="just">
              <a:buFont typeface="+mj-lt"/>
              <a:buAutoNum type="arabicPeriod"/>
            </a:pPr>
            <a:r>
              <a:rPr lang="id-ID" sz="2200" dirty="0" smtClean="0"/>
              <a:t>Perda nomor </a:t>
            </a:r>
            <a:r>
              <a:rPr lang="en-US" sz="2200" dirty="0" smtClean="0"/>
              <a:t>0</a:t>
            </a:r>
            <a:r>
              <a:rPr lang="id-ID" sz="2200" dirty="0" smtClean="0"/>
              <a:t>6 tahun 2013 tentang penyelenggaraan penanggulangan bencana kabupaten gunungkidul</a:t>
            </a:r>
            <a:r>
              <a:rPr lang="en-US" sz="22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84976" cy="798912"/>
          </a:xfr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STRATEGI KETANGGUHAN MASYARAKAT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1600200"/>
            <a:ext cx="8784976" cy="4781127"/>
          </a:xfrm>
        </p:spPr>
        <p:txBody>
          <a:bodyPr>
            <a:normAutofit/>
          </a:bodyPr>
          <a:lstStyle/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Menjauhkan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masyarakat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dari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bencana</a:t>
            </a:r>
            <a:endParaRPr lang="id-ID" sz="3900" dirty="0">
              <a:latin typeface="Adobe Fan Heiti Std B" pitchFamily="34" charset="-128"/>
              <a:ea typeface="Adobe Fan Heiti Std B" pitchFamily="34" charset="-128"/>
            </a:endParaRPr>
          </a:p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Menjauhkan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bencana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dari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masyarakat</a:t>
            </a:r>
            <a:endParaRPr lang="id-ID" sz="3900" dirty="0">
              <a:latin typeface="Adobe Fan Heiti Std B" pitchFamily="34" charset="-128"/>
              <a:ea typeface="Adobe Fan Heiti Std B" pitchFamily="34" charset="-128"/>
            </a:endParaRPr>
          </a:p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Hidup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harmoni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>
                <a:latin typeface="Adobe Fan Heiti Std B" pitchFamily="34" charset="-128"/>
                <a:ea typeface="Adobe Fan Heiti Std B" pitchFamily="34" charset="-128"/>
              </a:rPr>
              <a:t>dengan</a:t>
            </a:r>
            <a:r>
              <a:rPr lang="en-US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sz="3900" dirty="0" err="1" smtClean="0">
                <a:latin typeface="Adobe Fan Heiti Std B" pitchFamily="34" charset="-128"/>
                <a:ea typeface="Adobe Fan Heiti Std B" pitchFamily="34" charset="-128"/>
              </a:rPr>
              <a:t>bencana</a:t>
            </a:r>
            <a:endParaRPr lang="id-ID" sz="3900" dirty="0">
              <a:latin typeface="Adobe Fan Heiti Std B" pitchFamily="34" charset="-128"/>
              <a:ea typeface="Adobe Fan Heiti Std B" pitchFamily="34" charset="-128"/>
            </a:endParaRPr>
          </a:p>
          <a:p>
            <a:pPr marL="514350" indent="-514350" algn="just">
              <a:buClrTx/>
              <a:buSzPct val="100000"/>
              <a:buFont typeface="+mj-lt"/>
              <a:buAutoNum type="arabicPeriod"/>
            </a:pPr>
            <a:r>
              <a:rPr lang="en-GB" sz="3900" dirty="0" err="1" smtClean="0">
                <a:latin typeface="Adobe Fan Heiti Std B" pitchFamily="34" charset="-128"/>
                <a:ea typeface="Adobe Fan Heiti Std B" pitchFamily="34" charset="-128"/>
              </a:rPr>
              <a:t>Menumbuhkembangkan</a:t>
            </a:r>
            <a:r>
              <a:rPr lang="en-GB" sz="3900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dan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mendorong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kearifan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lokal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masyarakat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dalam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penanggulangan</a:t>
            </a:r>
            <a:r>
              <a:rPr lang="en-GB" sz="3900" dirty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GB" sz="3900" dirty="0" err="1">
                <a:latin typeface="Adobe Fan Heiti Std B" pitchFamily="34" charset="-128"/>
                <a:ea typeface="Adobe Fan Heiti Std B" pitchFamily="34" charset="-128"/>
              </a:rPr>
              <a:t>bencana</a:t>
            </a:r>
            <a:r>
              <a:rPr lang="en-GB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07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TUJUAN KETANGGUHAN MASYARAKAT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d-ID" dirty="0" smtClean="0"/>
              <a:t>Mendorong terwujudnya ketangguhan masyarakat dalam menghadapi bencana yang lebih terarah, terencana, terpadu dan terkoordinasi.</a:t>
            </a:r>
          </a:p>
          <a:p>
            <a:pPr algn="just"/>
            <a:r>
              <a:rPr lang="id-ID" dirty="0" smtClean="0"/>
              <a:t>Mendorong sinergi dan integrasi seluruh program yang ada di desa/kelurahan yang dilaksanakan oleh kementerian/lembaga, organisasi non pemerintah dan lembaga usaha</a:t>
            </a:r>
          </a:p>
          <a:p>
            <a:pPr algn="just"/>
            <a:r>
              <a:rPr lang="id-ID" dirty="0" smtClean="0"/>
              <a:t>Meningkatkan kemandirian masyarakat desa/kelurahan dalam melaksanakan upaya-upaya penguangan risiko bencana</a:t>
            </a:r>
          </a:p>
          <a:p>
            <a:pPr algn="just"/>
            <a:r>
              <a:rPr lang="id-ID" dirty="0" smtClean="0"/>
              <a:t>Mendorong integrasi upaya-upaya pengurangan risiko bencana dalam pembangunan desa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id-ID" sz="3000" dirty="0" smtClean="0"/>
              <a:t>SASARAN KETANGGUHAN MASYARAKAT</a:t>
            </a:r>
            <a:endParaRPr lang="id-ID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498080" cy="3200400"/>
          </a:xfrm>
        </p:spPr>
        <p:txBody>
          <a:bodyPr>
            <a:normAutofit/>
          </a:bodyPr>
          <a:lstStyle/>
          <a:p>
            <a:pPr marL="114300" indent="-4763" algn="just">
              <a:buNone/>
            </a:pPr>
            <a:r>
              <a:rPr lang="id-ID" sz="3200" dirty="0" smtClean="0"/>
              <a:t>Masyarakat memiliki kesiapan untuk menghadapi bencana dan mengurangi risiko, serta memiliki ketahanan dan keuatan untuk membangun kembali kehidupannya setelah terkena dampak bencana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620000" cy="990600"/>
          </a:xfrm>
        </p:spPr>
        <p:txBody>
          <a:bodyPr>
            <a:normAutofit/>
          </a:bodyPr>
          <a:lstStyle/>
          <a:p>
            <a:pPr algn="ctr"/>
            <a:r>
              <a:rPr lang="id-ID" sz="3000" dirty="0" smtClean="0"/>
              <a:t>PRINSIP KETANGGUHAN MASYARAKAT</a:t>
            </a:r>
            <a:endParaRPr lang="id-ID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543800" cy="56388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Bencana adalah urusan bersama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Berbasis Pengurangan Risiko Bencana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Pemenuhan Hak Masyarakat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Masyarakat menjadi pelaku utama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Dilakukan secara partisipatoris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Mobilisasi sumber daya lokal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Insklusif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Berlandaskan kemanusiaan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Keadilan dan kesetaraan gender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Keberpihakan kepada kelompok rentan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Transparasi dan akuntabilitasi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Kemitraan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Multi ancaman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Otonomi dan desentralisasi pemerintahan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Pembangunan dalan pembangunan berkelanjutan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Diselenggarakan secara lintas sektor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1205136" y="2743200"/>
            <a:ext cx="69482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id-ID" sz="2800" b="1" i="1" kern="0" dirty="0">
                <a:solidFill>
                  <a:srgbClr val="3333CC">
                    <a:lumMod val="50000"/>
                  </a:srgbClr>
                </a:solidFill>
                <a:latin typeface="Arial Narrow" pitchFamily="34" charset="0"/>
                <a:cs typeface="Arial" pitchFamily="34" charset="0"/>
              </a:rPr>
              <a:t>“Desa yang memiliki kemampuan mandiri untuk beradaptasi dan menghadapi potensi ancaman bencana, serta memulihkan diri dengan segera dari dampak – dampak bencana yang merugikan.”</a:t>
            </a:r>
            <a:endParaRPr lang="en-US" sz="2800" b="1" i="1" kern="0" dirty="0">
              <a:solidFill>
                <a:srgbClr val="3333CC">
                  <a:lumMod val="50000"/>
                </a:srgb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990600"/>
            <a:ext cx="684076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60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  <a:cs typeface="Arial" pitchFamily="34" charset="0"/>
              </a:rPr>
              <a:t>DESA TANGGUH BENCANA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  <a:cs typeface="Arial" pitchFamily="34" charset="0"/>
              </a:rPr>
              <a:t>( DESTANA )</a:t>
            </a:r>
            <a:endParaRPr lang="en-US" sz="4400" b="1" cap="all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0616" y="0"/>
            <a:ext cx="838200" cy="6858000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2 0 </a:t>
            </a:r>
            <a:r>
              <a:rPr lang="id-ID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1 </a:t>
            </a:r>
            <a:r>
              <a:rPr lang="id-ID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 bwMode="auto">
          <a:xfrm>
            <a:off x="5652121" y="5987269"/>
            <a:ext cx="2664296" cy="3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d-ID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abic Typesetting" pitchFamily="66" charset="-78"/>
              </a:rPr>
              <a:t>Perka BNPB No. 01 / 2012</a:t>
            </a:r>
          </a:p>
        </p:txBody>
      </p:sp>
    </p:spTree>
    <p:extLst>
      <p:ext uri="{BB962C8B-B14F-4D97-AF65-F5344CB8AC3E}">
        <p14:creationId xmlns:p14="http://schemas.microsoft.com/office/powerpoint/2010/main" val="331497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66800"/>
            <a:ext cx="7498080" cy="1143000"/>
          </a:xfrm>
        </p:spPr>
        <p:txBody>
          <a:bodyPr/>
          <a:lstStyle/>
          <a:p>
            <a:r>
              <a:rPr lang="id-ID" dirty="0" smtClean="0"/>
              <a:t>DESA TANGGUH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67000"/>
            <a:ext cx="7498080" cy="2057400"/>
          </a:xfrm>
        </p:spPr>
        <p:txBody>
          <a:bodyPr/>
          <a:lstStyle/>
          <a:p>
            <a:r>
              <a:rPr lang="id-ID" dirty="0" smtClean="0"/>
              <a:t>DESA TANGGUH PRATAMA</a:t>
            </a:r>
          </a:p>
          <a:p>
            <a:r>
              <a:rPr lang="id-ID" dirty="0" smtClean="0"/>
              <a:t>DESA TANGGUH MADYA</a:t>
            </a:r>
          </a:p>
          <a:p>
            <a:r>
              <a:rPr lang="id-ID" dirty="0" smtClean="0"/>
              <a:t>DESA TANGGUH UTAMA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 TANGGUH PRATAMA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d-ID" dirty="0" smtClean="0"/>
              <a:t>Adanya upaya awal untuk menyusun kebijakan Pengurangan Risiko Bencana (PRB) di tingkat desa/kelurahan</a:t>
            </a:r>
          </a:p>
          <a:p>
            <a:pPr algn="just"/>
            <a:r>
              <a:rPr lang="id-ID" dirty="0" smtClean="0"/>
              <a:t>Adanya upaya awal untuk menyusun dokumen perencanaan PB</a:t>
            </a:r>
          </a:p>
          <a:p>
            <a:pPr algn="just"/>
            <a:r>
              <a:rPr lang="id-ID" dirty="0" smtClean="0"/>
              <a:t>Adanya upaya awal untuk membentuk forum PRB yang beranggotakan wakil masyarakat</a:t>
            </a:r>
          </a:p>
          <a:p>
            <a:pPr algn="just"/>
            <a:r>
              <a:rPr lang="id-ID" dirty="0" smtClean="0"/>
              <a:t>Adanya upaya awal untuk membentuk tim relawan desa/kelurahan</a:t>
            </a:r>
          </a:p>
          <a:p>
            <a:pPr algn="just"/>
            <a:r>
              <a:rPr lang="id-ID" dirty="0" smtClean="0"/>
              <a:t>Adanya upaya awal untuk mengadakan kajian risiko, manajemen risiko dan pengurangan kerentanan</a:t>
            </a:r>
          </a:p>
          <a:p>
            <a:pPr algn="just"/>
            <a:r>
              <a:rPr lang="id-ID" dirty="0" smtClean="0"/>
              <a:t>Adaya upaya awal untuk meningkatkan kapasitas kesiapsiagaan serta tanggap bencana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/>
          <a:p>
            <a:r>
              <a:rPr lang="id-ID" dirty="0" smtClean="0"/>
              <a:t>DESA TANGGUH MADYA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257800"/>
          </a:xfrm>
        </p:spPr>
        <p:txBody>
          <a:bodyPr>
            <a:noAutofit/>
          </a:bodyPr>
          <a:lstStyle/>
          <a:p>
            <a:pPr algn="just"/>
            <a:r>
              <a:rPr lang="id-ID" sz="2200" dirty="0" smtClean="0"/>
              <a:t>Adanya kebijakan PRB di tingkat desa yang telah dikembangkan</a:t>
            </a:r>
          </a:p>
          <a:p>
            <a:pPr algn="just"/>
            <a:r>
              <a:rPr lang="id-ID" sz="2200" dirty="0" smtClean="0"/>
              <a:t>Adanya dokumen perencanaan PB yang telah tersusun tetapi belum terpadu dengan instrumen perencanaan desa</a:t>
            </a:r>
          </a:p>
          <a:p>
            <a:pPr algn="just"/>
            <a:r>
              <a:rPr lang="id-ID" sz="2200" dirty="0" smtClean="0"/>
              <a:t>Adanya forum PRB yang beranggotakan wakil rakyat, termasuk kelompok perempuan, kelompok rentan, tetapi belum berfungsi penuh dan aktif</a:t>
            </a:r>
          </a:p>
          <a:p>
            <a:pPr algn="just"/>
            <a:r>
              <a:rPr lang="id-ID" sz="2200" dirty="0" smtClean="0"/>
              <a:t>Adanya Tim relawan desa yang terlibat dalam peningkatan kapasitas, pengetahuan pendidikan bencana bagi anggotanya dan masyarakat tetapi belum rutin dan tidak terlalu aktif</a:t>
            </a:r>
          </a:p>
          <a:p>
            <a:pPr algn="just"/>
            <a:r>
              <a:rPr lang="id-ID" sz="2200" dirty="0" smtClean="0"/>
              <a:t>Adanya upaya untuk mengadakan kajian risiko, manajemen risiko dan pengurangan kerentanan,  tetapi belum teruji</a:t>
            </a:r>
          </a:p>
          <a:p>
            <a:pPr algn="just"/>
            <a:r>
              <a:rPr lang="id-ID" sz="2200" dirty="0" smtClean="0"/>
              <a:t>Adanya upaya untuk meningatkan kapasitas kesiapsiagaan serta tanggap bencana tetap belum teruji dan sistematis </a:t>
            </a:r>
          </a:p>
          <a:p>
            <a:pPr algn="just"/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 TANGGUH UTAMA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d-ID" dirty="0" smtClean="0"/>
              <a:t>Adanya kebijakan PRB yang telah dilegalkan dalam bentuk Perdes atau perangkat hukum setingkat di desa/kelurahan</a:t>
            </a:r>
          </a:p>
          <a:p>
            <a:pPr algn="just"/>
            <a:r>
              <a:rPr lang="id-ID" dirty="0" smtClean="0"/>
              <a:t>Adanya dokumen pencanaan PB yang telah dipadukan dengan RPJMDes dan dirinci dalam RKPDes</a:t>
            </a:r>
          </a:p>
          <a:p>
            <a:pPr algn="just"/>
            <a:r>
              <a:rPr lang="id-ID" dirty="0" smtClean="0"/>
              <a:t>Adanya forum PRB yang beranggotakan wakil masyarakat termasuk kelompok perempuan dan kelompok rentan yang berfungsi dengan aktif</a:t>
            </a:r>
          </a:p>
          <a:p>
            <a:pPr algn="just"/>
            <a:r>
              <a:rPr lang="id-ID" dirty="0" smtClean="0"/>
              <a:t>Adanya tim Relawan PB yang secara rutin terlibat aktif dalam kegiatan peningkatan kapasitas, pengetahuan dan pendidikan kebencanaan bagi para anggotanya dan masyarakat umum</a:t>
            </a:r>
          </a:p>
          <a:p>
            <a:pPr algn="just"/>
            <a:r>
              <a:rPr lang="id-ID" dirty="0" smtClean="0"/>
              <a:t>Adanya upaya sistematis untuk mengadakan pengkajian risiko, manajemen risiko dan pengurangan kerentanan, termasuk kegiatan ekonomi produktif alternatif untuk mengurangi kerentanan</a:t>
            </a:r>
          </a:p>
          <a:p>
            <a:pPr algn="just"/>
            <a:r>
              <a:rPr lang="id-ID" dirty="0" smtClean="0"/>
              <a:t>Adanya upaya sistematis untuk meningkatkan kapasitas kesiapsiagaan serta tanggap bencana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600" cy="6858000"/>
          </a:xfrm>
        </p:spPr>
        <p:txBody>
          <a:bodyPr vert="vert270">
            <a:normAutofit/>
          </a:bodyPr>
          <a:lstStyle/>
          <a:p>
            <a:pPr algn="ctr"/>
            <a:r>
              <a:rPr lang="id-ID" sz="2400" dirty="0" smtClean="0"/>
              <a:t>INDIKATOR DESA TANGGUH BENCANA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0"/>
          <a:ext cx="85344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723"/>
                <a:gridCol w="656492"/>
                <a:gridCol w="5580185"/>
              </a:tblGrid>
              <a:tr h="316037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KATEGORI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No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INDIKATOR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LEGISLASI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Kebijakan/peraturan di desa/kelurahan tentang PB/PRB</a:t>
                      </a:r>
                      <a:endParaRPr lang="id-ID" sz="1400" dirty="0"/>
                    </a:p>
                  </a:txBody>
                  <a:tcPr/>
                </a:tc>
              </a:tr>
              <a:tr h="53726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PERENCANAAN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Rencana Penanggulangan Bencana Desa, Rencana</a:t>
                      </a:r>
                      <a:r>
                        <a:rPr lang="id-ID" sz="1400" baseline="0" dirty="0" smtClean="0"/>
                        <a:t> Aksi Komunitas dan atau Rencana Kontingensi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rowSpan="3">
                  <a:txBody>
                    <a:bodyPr/>
                    <a:lstStyle/>
                    <a:p>
                      <a:r>
                        <a:rPr lang="id-ID" sz="1400" dirty="0" smtClean="0"/>
                        <a:t>KELAMBAGAAN</a:t>
                      </a:r>
                      <a:endParaRPr lang="id-ID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Forum</a:t>
                      </a:r>
                      <a:r>
                        <a:rPr lang="id-ID" sz="1400" baseline="0" dirty="0" smtClean="0"/>
                        <a:t> PRB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Relawan Pananggulangan Bencana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Kerjasama antar pelaku dan wilayah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PENDANAAN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Dana Tanggap Darurat Desa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Dana Pengurangan</a:t>
                      </a:r>
                      <a:r>
                        <a:rPr lang="id-ID" sz="1400" baseline="0" dirty="0" smtClean="0"/>
                        <a:t> Risiko Bencana Desa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rowSpan="5">
                  <a:txBody>
                    <a:bodyPr/>
                    <a:lstStyle/>
                    <a:p>
                      <a:r>
                        <a:rPr lang="id-ID" sz="1400" dirty="0" smtClean="0"/>
                        <a:t>PENGEMBANGAN KAPASITAS</a:t>
                      </a:r>
                      <a:endParaRPr lang="id-ID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Pelatihan</a:t>
                      </a:r>
                      <a:r>
                        <a:rPr lang="id-ID" sz="1400" baseline="0" dirty="0" smtClean="0"/>
                        <a:t> untuk pemerintah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Pelatihan</a:t>
                      </a:r>
                      <a:r>
                        <a:rPr lang="id-ID" sz="1400" baseline="0" dirty="0" smtClean="0"/>
                        <a:t> untuk relawan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Pelatihan untuk warga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Pelibatan/partisipasi</a:t>
                      </a:r>
                      <a:r>
                        <a:rPr lang="id-ID" sz="1400" baseline="0" dirty="0" smtClean="0"/>
                        <a:t> warga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Pelibatan perempuan dalam tim relawan desa/kelurahan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rowSpan="8">
                  <a:txBody>
                    <a:bodyPr/>
                    <a:lstStyle/>
                    <a:p>
                      <a:r>
                        <a:rPr lang="id-ID" sz="1400" dirty="0" smtClean="0"/>
                        <a:t>PENYELENGGARAAN</a:t>
                      </a:r>
                      <a:r>
                        <a:rPr lang="id-ID" sz="1400" baseline="0" dirty="0" smtClean="0"/>
                        <a:t> PENANGGULANGAN BENCANA</a:t>
                      </a:r>
                      <a:endParaRPr lang="id-ID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Peta dan kajian Risiko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Peta</a:t>
                      </a:r>
                      <a:r>
                        <a:rPr lang="id-ID" sz="1400" baseline="0" dirty="0" smtClean="0"/>
                        <a:t> dan jalur evakuasi serta tempat pengungsian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Sistem peringatan dini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Pelaksanaan  mitigasi</a:t>
                      </a:r>
                      <a:r>
                        <a:rPr lang="id-ID" sz="1400" baseline="0" dirty="0" smtClean="0"/>
                        <a:t> struktural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Pola ketahanan</a:t>
                      </a:r>
                      <a:r>
                        <a:rPr lang="id-ID" sz="1400" baseline="0" dirty="0" smtClean="0"/>
                        <a:t> ekonomi untuk mengurangi kerentanan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Perlindungan kesehatan pada kelompok rentan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Pengelolaan Sumber</a:t>
                      </a:r>
                      <a:r>
                        <a:rPr lang="id-ID" sz="1400" baseline="0" dirty="0" smtClean="0"/>
                        <a:t> Daya Alam (SDA) untuk PRB</a:t>
                      </a:r>
                      <a:endParaRPr lang="id-ID" sz="1400" dirty="0"/>
                    </a:p>
                  </a:txBody>
                  <a:tcPr/>
                </a:tc>
              </a:tr>
              <a:tr h="316037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Perlindungan aset</a:t>
                      </a:r>
                      <a:r>
                        <a:rPr lang="id-ID" sz="1400" baseline="0" dirty="0" smtClean="0"/>
                        <a:t> produktif utama masyarakat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KABUPATEN GUNUNGKIDUL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800" dirty="0" smtClean="0"/>
              <a:t>Secara geografis Kabupaten Gunungkidul berada pada 7</a:t>
            </a:r>
            <a:r>
              <a:rPr lang="id-ID" sz="2800" dirty="0" smtClean="0">
                <a:sym typeface="Symbol"/>
              </a:rPr>
              <a:t></a:t>
            </a:r>
            <a:r>
              <a:rPr lang="id-ID" sz="2800" dirty="0" smtClean="0"/>
              <a:t>46</a:t>
            </a:r>
            <a:r>
              <a:rPr lang="id-ID" sz="2800" dirty="0" smtClean="0">
                <a:sym typeface="Symbol"/>
              </a:rPr>
              <a:t></a:t>
            </a:r>
            <a:r>
              <a:rPr lang="id-ID" sz="2800" dirty="0" smtClean="0"/>
              <a:t> LS-8</a:t>
            </a:r>
            <a:r>
              <a:rPr lang="id-ID" sz="2800" dirty="0" smtClean="0">
                <a:sym typeface="Symbol"/>
              </a:rPr>
              <a:t></a:t>
            </a:r>
            <a:r>
              <a:rPr lang="id-ID" sz="2800" dirty="0" smtClean="0"/>
              <a:t>09</a:t>
            </a:r>
            <a:r>
              <a:rPr lang="id-ID" sz="2800" dirty="0" smtClean="0">
                <a:sym typeface="Symbol"/>
              </a:rPr>
              <a:t></a:t>
            </a:r>
            <a:r>
              <a:rPr lang="id-ID" sz="2800" dirty="0" smtClean="0"/>
              <a:t> LS dan 110</a:t>
            </a:r>
            <a:r>
              <a:rPr lang="id-ID" sz="2800" dirty="0" smtClean="0">
                <a:sym typeface="Symbol"/>
              </a:rPr>
              <a:t></a:t>
            </a:r>
            <a:r>
              <a:rPr lang="id-ID" sz="2800" dirty="0" smtClean="0"/>
              <a:t>21</a:t>
            </a:r>
            <a:r>
              <a:rPr lang="id-ID" sz="2800" dirty="0" smtClean="0">
                <a:sym typeface="Symbol"/>
              </a:rPr>
              <a:t></a:t>
            </a:r>
            <a:r>
              <a:rPr lang="id-ID" sz="2800" dirty="0" smtClean="0"/>
              <a:t> BT-110</a:t>
            </a:r>
            <a:r>
              <a:rPr lang="id-ID" sz="2800" dirty="0" smtClean="0">
                <a:sym typeface="Symbol"/>
              </a:rPr>
              <a:t></a:t>
            </a:r>
            <a:r>
              <a:rPr lang="id-ID" sz="2800" dirty="0" smtClean="0"/>
              <a:t>50</a:t>
            </a:r>
            <a:r>
              <a:rPr lang="id-ID" sz="2800" dirty="0" smtClean="0">
                <a:sym typeface="Symbol"/>
              </a:rPr>
              <a:t></a:t>
            </a:r>
            <a:r>
              <a:rPr lang="id-ID" sz="2800" dirty="0" smtClean="0"/>
              <a:t> BT, dengan luas wilayah 1.485,36 km</a:t>
            </a:r>
            <a:r>
              <a:rPr lang="id-ID" sz="2800" baseline="30000" dirty="0" smtClean="0"/>
              <a:t>2</a:t>
            </a:r>
            <a:r>
              <a:rPr lang="id-ID" sz="2800" dirty="0" smtClean="0"/>
              <a:t> atau sekitar 46,63 % dari luas wilayah Provinsi Daerah Istimewa Yogyakarta. </a:t>
            </a:r>
            <a:endParaRPr lang="en-US" sz="2400" dirty="0" smtClean="0"/>
          </a:p>
          <a:p>
            <a:pPr algn="just"/>
            <a:r>
              <a:rPr lang="id-ID" sz="2800" dirty="0" smtClean="0"/>
              <a:t>Batas wilayah Kabupaten Gunungkidul:</a:t>
            </a:r>
            <a:endParaRPr lang="en-US" sz="2400" dirty="0" smtClean="0"/>
          </a:p>
          <a:p>
            <a:pPr lvl="1" algn="just"/>
            <a:r>
              <a:rPr lang="id-ID" sz="2400" dirty="0" smtClean="0"/>
              <a:t>Sebelah Barat berbatasan dengan Kabupaten Sleman dan Kabupaten Bantul</a:t>
            </a:r>
            <a:r>
              <a:rPr lang="en-US" sz="2400" dirty="0" smtClean="0"/>
              <a:t>,</a:t>
            </a:r>
            <a:r>
              <a:rPr lang="id-ID" sz="2400" dirty="0" smtClean="0"/>
              <a:t> Provinsi Daerah Istimewa Yogyakarta.</a:t>
            </a:r>
            <a:endParaRPr lang="en-US" sz="2400" dirty="0" smtClean="0"/>
          </a:p>
          <a:p>
            <a:pPr lvl="1" algn="just"/>
            <a:r>
              <a:rPr lang="id-ID" sz="2400" dirty="0" smtClean="0"/>
              <a:t>Sebelah Utara berbatasan dengan Kabupaten Klaten dan Kabupaten        Sukoharjo, Provinsi Jawa Tengah.</a:t>
            </a:r>
            <a:endParaRPr lang="en-US" sz="2400" dirty="0" smtClean="0"/>
          </a:p>
          <a:p>
            <a:pPr lvl="1" algn="just"/>
            <a:r>
              <a:rPr lang="id-ID" sz="2400" dirty="0" smtClean="0"/>
              <a:t>Sebelah Timur berbatasan dengan Kabupaten Wonogiri</a:t>
            </a:r>
            <a:r>
              <a:rPr lang="en-US" sz="2400" dirty="0" smtClean="0"/>
              <a:t>,</a:t>
            </a:r>
            <a:r>
              <a:rPr lang="id-ID" sz="2400" dirty="0" smtClean="0"/>
              <a:t> Provinsi Jawa Tengah.</a:t>
            </a:r>
            <a:endParaRPr lang="en-US" sz="2400" dirty="0" smtClean="0"/>
          </a:p>
          <a:p>
            <a:pPr lvl="1" algn="just"/>
            <a:r>
              <a:rPr lang="id-ID" sz="2400" dirty="0" smtClean="0"/>
              <a:t>Sebelah Selatan berbatasan dengan Samudera Hindia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id-ID" sz="2400" dirty="0" smtClean="0"/>
              <a:t>(4) </a:t>
            </a:r>
            <a:r>
              <a:rPr lang="en-US" sz="2400" dirty="0" smtClean="0"/>
              <a:t>mil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pantai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0" indent="0" algn="just">
              <a:buNone/>
            </a:pPr>
            <a:r>
              <a:rPr lang="id-ID" sz="2800" dirty="0" smtClean="0"/>
              <a:t>Secara administrasi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</a:t>
            </a:r>
            <a:r>
              <a:rPr lang="en-US" sz="2800" dirty="0" err="1" smtClean="0"/>
              <a:t>Gunungkidul</a:t>
            </a:r>
            <a:r>
              <a:rPr lang="id-ID" sz="2800" dirty="0" smtClean="0"/>
              <a:t> ini memiliki </a:t>
            </a:r>
            <a:r>
              <a:rPr lang="en-US" sz="2800" dirty="0" smtClean="0"/>
              <a:t>18 </a:t>
            </a:r>
            <a:r>
              <a:rPr lang="en-US" sz="2800" dirty="0" err="1" smtClean="0"/>
              <a:t>Kecamatan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144 </a:t>
            </a:r>
            <a:r>
              <a:rPr lang="en-US" sz="2800" dirty="0" err="1" smtClean="0"/>
              <a:t>desa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1431 </a:t>
            </a:r>
            <a:r>
              <a:rPr lang="en-US" sz="2800" dirty="0" err="1" smtClean="0"/>
              <a:t>dusun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id-ID" b="1" dirty="0" smtClean="0">
                <a:solidFill>
                  <a:schemeClr val="tx1"/>
                </a:solidFill>
              </a:rPr>
              <a:t>9 INDIKATOR UTAMA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24" y="1340768"/>
            <a:ext cx="8327776" cy="5328592"/>
          </a:xfrm>
        </p:spPr>
        <p:txBody>
          <a:bodyPr>
            <a:noAutofit/>
          </a:bodyPr>
          <a:lstStyle/>
          <a:p>
            <a:pPr marL="514350" indent="-514350">
              <a:buClrTx/>
              <a:buSzPct val="100000"/>
              <a:buAutoNum type="arabicPeriod"/>
            </a:pPr>
            <a:r>
              <a:rPr lang="id-ID" sz="2200" dirty="0" smtClean="0"/>
              <a:t>PETA ((ANCAMAN, KERENTANAN, KAPASITAS) PETA RISIKO)) DAN ANALISIS RISIKO</a:t>
            </a:r>
          </a:p>
          <a:p>
            <a:pPr marL="514350" indent="-514350">
              <a:buClrTx/>
              <a:buSzPct val="100000"/>
              <a:buAutoNum type="arabicPeriod"/>
            </a:pPr>
            <a:r>
              <a:rPr lang="id-ID" sz="2200" dirty="0" smtClean="0"/>
              <a:t>FORUM TERMASUK RELAWAN</a:t>
            </a:r>
          </a:p>
          <a:p>
            <a:pPr marL="514350" indent="-514350">
              <a:buClrTx/>
              <a:buSzPct val="100000"/>
              <a:buAutoNum type="arabicPeriod"/>
            </a:pPr>
            <a:r>
              <a:rPr lang="id-ID" sz="2200" dirty="0" smtClean="0"/>
              <a:t>RENCANA PENANGGULANGAN BENCANA, RENCANA KONTIJENSI DAN RENCANA AKSI KOMUNITAS)</a:t>
            </a:r>
          </a:p>
          <a:p>
            <a:pPr marL="514350" indent="-514350">
              <a:buClrTx/>
              <a:buSzPct val="100000"/>
              <a:buFont typeface="Arial" pitchFamily="34" charset="0"/>
              <a:buAutoNum type="arabicPeriod"/>
            </a:pPr>
            <a:r>
              <a:rPr lang="id-ID" sz="2200" dirty="0" smtClean="0"/>
              <a:t>PETA DAN JALUR EVAKUASI SERTA TEMPAT PENGUNGSIAN</a:t>
            </a:r>
          </a:p>
          <a:p>
            <a:pPr marL="514350" indent="-514350">
              <a:buClrTx/>
              <a:buSzPct val="100000"/>
              <a:buFont typeface="Arial" pitchFamily="34" charset="0"/>
              <a:buAutoNum type="arabicPeriod"/>
            </a:pPr>
            <a:r>
              <a:rPr lang="id-ID" sz="2200" dirty="0" smtClean="0"/>
              <a:t>SISTEM PERINGATAN DINI</a:t>
            </a:r>
          </a:p>
          <a:p>
            <a:pPr marL="514350" indent="-514350">
              <a:buClrTx/>
              <a:buSzPct val="100000"/>
              <a:buFont typeface="Arial" pitchFamily="34" charset="0"/>
              <a:buAutoNum type="arabicPeriod"/>
            </a:pPr>
            <a:r>
              <a:rPr lang="id-ID" sz="2200" dirty="0" smtClean="0"/>
              <a:t>POLA KETAHANAN EKONOMI UNTUK MENGURANGI KERENTANAN MASYARAKAT</a:t>
            </a:r>
          </a:p>
          <a:p>
            <a:pPr marL="514350" indent="-514350">
              <a:buClrTx/>
              <a:buSzPct val="100000"/>
              <a:buFont typeface="Arial" pitchFamily="34" charset="0"/>
              <a:buAutoNum type="arabicPeriod"/>
            </a:pPr>
            <a:r>
              <a:rPr lang="id-ID" sz="2200" dirty="0" smtClean="0"/>
              <a:t>PENGELOLAAN SUMBERDAYA ALAM (SDA) UNTUK PRB</a:t>
            </a:r>
          </a:p>
          <a:p>
            <a:pPr marL="514350" indent="-514350">
              <a:buClrTx/>
              <a:buSzPct val="100000"/>
              <a:buFont typeface="Arial" pitchFamily="34" charset="0"/>
              <a:buAutoNum type="arabicPeriod"/>
            </a:pPr>
            <a:r>
              <a:rPr lang="id-ID" sz="2200" dirty="0" smtClean="0"/>
              <a:t>PERLINDUNGAN ASET PRODUKTIF UTAMA MASYARAKAT</a:t>
            </a:r>
          </a:p>
          <a:p>
            <a:pPr marL="514350" indent="-514350">
              <a:buClrTx/>
              <a:buSzPct val="100000"/>
              <a:buFont typeface="Arial" pitchFamily="34" charset="0"/>
              <a:buAutoNum type="arabicPeriod"/>
            </a:pPr>
            <a:r>
              <a:rPr lang="id-ID" sz="2200" dirty="0" smtClean="0"/>
              <a:t>PERLINDUNGAN KESEHATAN UNTUK KELOMPOK RENTAN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fi-FI" sz="22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2084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84976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INDIKATOR PENDUKUNG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313" y="1412776"/>
            <a:ext cx="8507287" cy="5328592"/>
          </a:xfrm>
        </p:spPr>
        <p:txBody>
          <a:bodyPr>
            <a:normAutofit fontScale="85000" lnSpcReduction="10000"/>
          </a:bodyPr>
          <a:lstStyle/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KERJASAMA ANTAR PELAKU DAN WILAYAH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DANA UNTUK TANGGAP DARURAT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DANA UNTUK PRB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PELATIHAN UNTUK PEMERINTAH DESA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PELATIHAN TIM RELAWAN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PELATIHAN UNTUK WARGA DESA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PELIBATAN/PARTISIPASI WARGA DESA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PELIBATAN PEREMPUAN DALAM TIM RELAWAN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LEGISLASI/KEBIJAKAN PRB DI DESA</a:t>
            </a:r>
          </a:p>
          <a:p>
            <a:pPr marL="715963" indent="-715963">
              <a:buClrTx/>
              <a:buSzPct val="100000"/>
              <a:buAutoNum type="arabicPeriod"/>
            </a:pPr>
            <a:r>
              <a:rPr lang="id-ID" dirty="0" smtClean="0"/>
              <a:t>PELAKSANAAN MITIGASI STRUKTURAL (FISIK)</a:t>
            </a:r>
          </a:p>
          <a:p>
            <a:pPr marL="715963" indent="-715963">
              <a:buClrTx/>
              <a:buSzPct val="100000"/>
              <a:buFont typeface="Arial" pitchFamily="34" charset="0"/>
              <a:buAutoNum type="arabicPeriod"/>
            </a:pPr>
            <a:r>
              <a:rPr lang="id-ID" dirty="0" smtClean="0"/>
              <a:t>PERLINDUNGAN KESEHATAN KEPADA KELOMPOK RENTAN</a:t>
            </a:r>
          </a:p>
        </p:txBody>
      </p:sp>
    </p:spTree>
    <p:extLst>
      <p:ext uri="{BB962C8B-B14F-4D97-AF65-F5344CB8AC3E}">
        <p14:creationId xmlns:p14="http://schemas.microsoft.com/office/powerpoint/2010/main" val="23351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29016" y="5601050"/>
            <a:ext cx="609600" cy="5212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F4C3C-CD77-460B-8767-9F5E448153DF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38280" y="2081554"/>
            <a:ext cx="1785950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prstClr val="black"/>
                </a:solidFill>
              </a:rPr>
              <a:t>Pelibatan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r>
              <a:rPr lang="en-US" sz="1400" b="1" dirty="0" err="1">
                <a:solidFill>
                  <a:prstClr val="black"/>
                </a:solidFill>
              </a:rPr>
              <a:t>seluruh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r>
              <a:rPr lang="en-US" sz="1400" b="1" dirty="0" err="1">
                <a:solidFill>
                  <a:prstClr val="black"/>
                </a:solidFill>
              </a:rPr>
              <a:t>lapisan</a:t>
            </a:r>
            <a:r>
              <a:rPr lang="id-ID" sz="1400" b="1" dirty="0">
                <a:solidFill>
                  <a:prstClr val="black"/>
                </a:solidFill>
              </a:rPr>
              <a:t> </a:t>
            </a:r>
            <a:r>
              <a:rPr lang="en-US" sz="1400" b="1" dirty="0" err="1">
                <a:solidFill>
                  <a:prstClr val="black"/>
                </a:solidFill>
              </a:rPr>
              <a:t>masyarakat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14744" y="1438612"/>
            <a:ext cx="1714512" cy="7274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prstClr val="black"/>
                </a:solidFill>
              </a:rPr>
              <a:t>Pemanfaatan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r>
              <a:rPr lang="en-US" sz="1400" b="1" dirty="0" err="1">
                <a:solidFill>
                  <a:prstClr val="black"/>
                </a:solidFill>
              </a:rPr>
              <a:t>Sumberdaya</a:t>
            </a:r>
            <a:r>
              <a:rPr lang="en-US" sz="1400" b="1" dirty="0">
                <a:solidFill>
                  <a:prstClr val="black"/>
                </a:solidFill>
              </a:rPr>
              <a:t> lokal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05201" y="5429600"/>
            <a:ext cx="2000264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Dukungan Pemerintah/ pemerintah daerah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500826" y="4439008"/>
            <a:ext cx="207170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Peningkatan Pengetahuan dan Kesadaran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72134" y="2081554"/>
            <a:ext cx="1746895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Pengurangan Kerentanan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072330" y="3224562"/>
            <a:ext cx="1500198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Peningkatan Kapasitas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91200" y="5505800"/>
            <a:ext cx="1704988" cy="7863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>
                <a:solidFill>
                  <a:prstClr val="black"/>
                </a:solidFill>
              </a:rPr>
              <a:t>Pemaduan PRB dalam </a:t>
            </a:r>
            <a:r>
              <a:rPr lang="en-US" sz="1400" b="1" dirty="0">
                <a:solidFill>
                  <a:prstClr val="black"/>
                </a:solidFill>
              </a:rPr>
              <a:t>Pembangunan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524000" y="5277200"/>
            <a:ext cx="1785950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prstClr val="black"/>
                </a:solidFill>
              </a:rPr>
              <a:t>Pengarus</a:t>
            </a:r>
            <a:r>
              <a:rPr lang="id-ID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utamaan</a:t>
            </a:r>
            <a:r>
              <a:rPr lang="en-US" sz="1400" b="1" dirty="0">
                <a:solidFill>
                  <a:prstClr val="black"/>
                </a:solidFill>
              </a:rPr>
              <a:t> PRB</a:t>
            </a:r>
          </a:p>
        </p:txBody>
      </p:sp>
      <p:sp>
        <p:nvSpPr>
          <p:cNvPr id="13" name="Oval 12"/>
          <p:cNvSpPr/>
          <p:nvPr/>
        </p:nvSpPr>
        <p:spPr>
          <a:xfrm>
            <a:off x="3571871" y="3510314"/>
            <a:ext cx="2143139" cy="1143008"/>
          </a:xfrm>
          <a:prstGeom prst="ellipse">
            <a:avLst/>
          </a:prstGeom>
          <a:solidFill>
            <a:srgbClr val="FE8637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</a:rPr>
              <a:t>MASYARAKAT TANGGUH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57200" y="3372200"/>
            <a:ext cx="1981200" cy="137160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>
                <a:solidFill>
                  <a:prstClr val="white"/>
                </a:solidFill>
              </a:rPr>
              <a:t>Keberlanjutan : 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>
                <a:solidFill>
                  <a:prstClr val="white"/>
                </a:solidFill>
              </a:rPr>
              <a:t>Sinkronisasi program/kegiatan K/L, Lembaga Int’l / Lokal 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62101" y="214290"/>
            <a:ext cx="8874395" cy="8829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 fontAlgn="base">
              <a:spcAft>
                <a:spcPct val="0"/>
              </a:spcAft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 pengembangan </a:t>
            </a:r>
            <a:r>
              <a:rPr lang="en-GB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ketangguhan</a:t>
            </a:r>
            <a:r>
              <a:rPr lang="en-GB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masyarakat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rc 50"/>
          <p:cNvSpPr/>
          <p:nvPr/>
        </p:nvSpPr>
        <p:spPr>
          <a:xfrm rot="1359811">
            <a:off x="3569489" y="2105371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Arc 51"/>
          <p:cNvSpPr/>
          <p:nvPr/>
        </p:nvSpPr>
        <p:spPr>
          <a:xfrm rot="3854232">
            <a:off x="4823455" y="2402002"/>
            <a:ext cx="1167724" cy="160874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Arc 52"/>
          <p:cNvSpPr/>
          <p:nvPr/>
        </p:nvSpPr>
        <p:spPr>
          <a:xfrm rot="6288927">
            <a:off x="5322548" y="2350491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Arc 53"/>
          <p:cNvSpPr/>
          <p:nvPr/>
        </p:nvSpPr>
        <p:spPr>
          <a:xfrm rot="9010126">
            <a:off x="5612105" y="3422114"/>
            <a:ext cx="921243" cy="1554972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Arc 54"/>
          <p:cNvSpPr/>
          <p:nvPr/>
        </p:nvSpPr>
        <p:spPr>
          <a:xfrm rot="17557040">
            <a:off x="2952115" y="3313332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Arc 55"/>
          <p:cNvSpPr/>
          <p:nvPr/>
        </p:nvSpPr>
        <p:spPr>
          <a:xfrm rot="21037018">
            <a:off x="2948578" y="2529523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15060440">
            <a:off x="4454828" y="4640866"/>
            <a:ext cx="1117751" cy="1194245"/>
          </a:xfrm>
          <a:prstGeom prst="arc">
            <a:avLst>
              <a:gd name="adj1" fmla="val 16699035"/>
              <a:gd name="adj2" fmla="val 20887353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Arc 57"/>
          <p:cNvSpPr/>
          <p:nvPr/>
        </p:nvSpPr>
        <p:spPr>
          <a:xfrm rot="16001245">
            <a:off x="2970937" y="4038821"/>
            <a:ext cx="2192217" cy="2525229"/>
          </a:xfrm>
          <a:prstGeom prst="arc">
            <a:avLst>
              <a:gd name="adj1" fmla="val 16699035"/>
              <a:gd name="adj2" fmla="val 200623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 rot="11895629">
            <a:off x="5305682" y="3516649"/>
            <a:ext cx="1736863" cy="2043894"/>
          </a:xfrm>
          <a:prstGeom prst="arc">
            <a:avLst>
              <a:gd name="adj1" fmla="val 16699035"/>
              <a:gd name="adj2" fmla="val 200623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Heptagon 23"/>
          <p:cNvSpPr/>
          <p:nvPr/>
        </p:nvSpPr>
        <p:spPr>
          <a:xfrm>
            <a:off x="4457580" y="2061988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9" name="Heptagon 28"/>
          <p:cNvSpPr/>
          <p:nvPr/>
        </p:nvSpPr>
        <p:spPr>
          <a:xfrm>
            <a:off x="5607801" y="531245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30" name="Heptagon 29"/>
          <p:cNvSpPr/>
          <p:nvPr/>
        </p:nvSpPr>
        <p:spPr>
          <a:xfrm>
            <a:off x="4212431" y="516005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31" name="Heptagon 30"/>
          <p:cNvSpPr/>
          <p:nvPr/>
        </p:nvSpPr>
        <p:spPr>
          <a:xfrm>
            <a:off x="2633648" y="4996635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32" name="Heptagon 31"/>
          <p:cNvSpPr/>
          <p:nvPr/>
        </p:nvSpPr>
        <p:spPr>
          <a:xfrm>
            <a:off x="2378855" y="3617471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33" name="Heptagon 32"/>
          <p:cNvSpPr/>
          <p:nvPr/>
        </p:nvSpPr>
        <p:spPr>
          <a:xfrm>
            <a:off x="6196026" y="4750955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34" name="Heptagon 33"/>
          <p:cNvSpPr/>
          <p:nvPr/>
        </p:nvSpPr>
        <p:spPr>
          <a:xfrm>
            <a:off x="6767530" y="370558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35" name="Heptagon 34"/>
          <p:cNvSpPr/>
          <p:nvPr/>
        </p:nvSpPr>
        <p:spPr>
          <a:xfrm>
            <a:off x="6017431" y="2821652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36" name="Heptagon 35"/>
          <p:cNvSpPr/>
          <p:nvPr/>
        </p:nvSpPr>
        <p:spPr>
          <a:xfrm>
            <a:off x="3466134" y="238160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white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483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1259633" y="831972"/>
            <a:ext cx="7013511" cy="60260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1" y="44624"/>
            <a:ext cx="9143999" cy="787348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8575">
            <a:solidFill>
              <a:sysClr val="windowText" lastClr="000000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SINERGITAS DAN PARTNERSHIP PENGEMBANGAN DESA TANGGUH BENCANA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 TINGKAT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 KABUPATEN</a:t>
            </a:r>
            <a:endParaRPr kumimoji="0" lang="id-ID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416681"/>
            <a:ext cx="457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F4C3C-CD77-460B-8767-9F5E448153DF}" type="slidenum">
              <a:rPr lang="id-ID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33</a:t>
            </a:fld>
            <a:endParaRPr lang="id-ID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2976" y="1643050"/>
            <a:ext cx="1285884" cy="285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d-ID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Menkumham</a:t>
            </a:r>
            <a:endParaRPr lang="en-US" sz="1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2976" y="2000240"/>
            <a:ext cx="1285884" cy="285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KKP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2976" y="2714620"/>
            <a:ext cx="1285884" cy="357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Kemsos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2976" y="4857760"/>
            <a:ext cx="1285884" cy="357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PU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2976" y="2357430"/>
            <a:ext cx="1285884" cy="285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Kemkes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102540" y="2204864"/>
            <a:ext cx="1285884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UNDP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42976" y="5715016"/>
            <a:ext cx="1285884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ESDM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02540" y="3705065"/>
            <a:ext cx="1285884" cy="38397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d-ID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 AID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87631" y="3085193"/>
            <a:ext cx="1496673" cy="10358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600" b="1" dirty="0">
                <a:solidFill>
                  <a:prstClr val="white"/>
                </a:solidFill>
              </a:rPr>
              <a:t>DESA BINAAN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02540" y="2704930"/>
            <a:ext cx="1285884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d-ID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AIFDR</a:t>
            </a: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142976" y="4429132"/>
            <a:ext cx="1285884" cy="357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Kemdagri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42976" y="4000504"/>
            <a:ext cx="1285884" cy="357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PDT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142976" y="5286388"/>
            <a:ext cx="1285884" cy="357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KLH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142977" y="3571876"/>
            <a:ext cx="1285916" cy="357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Kemkominfo</a:t>
            </a:r>
            <a:endParaRPr lang="en-US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142976" y="3143248"/>
            <a:ext cx="1285884" cy="357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Kemtan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102540" y="3204996"/>
            <a:ext cx="1285884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Mercy Corps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102540" y="4163192"/>
            <a:ext cx="1285884" cy="4018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Oxfam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42976" y="6215082"/>
            <a:ext cx="1285884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K/L lainnya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102540" y="4633756"/>
            <a:ext cx="1285884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IOM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102540" y="5133822"/>
            <a:ext cx="1285884" cy="10715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INGO/ Lembaga Internasional lainnya</a:t>
            </a:r>
          </a:p>
        </p:txBody>
      </p:sp>
      <p:sp>
        <p:nvSpPr>
          <p:cNvPr id="44" name="Oval 43"/>
          <p:cNvSpPr/>
          <p:nvPr/>
        </p:nvSpPr>
        <p:spPr>
          <a:xfrm>
            <a:off x="3810774" y="943429"/>
            <a:ext cx="1857388" cy="1199697"/>
          </a:xfrm>
          <a:prstGeom prst="ellipse">
            <a:avLst/>
          </a:prstGeom>
          <a:solidFill>
            <a:srgbClr val="FE8637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DESA TANGGUH</a:t>
            </a:r>
          </a:p>
          <a:p>
            <a:pPr algn="ctr" defTabSz="457200"/>
            <a:r>
              <a: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BENCANA</a:t>
            </a:r>
          </a:p>
        </p:txBody>
      </p:sp>
      <p:sp>
        <p:nvSpPr>
          <p:cNvPr id="45" name="Down Arrow 44"/>
          <p:cNvSpPr/>
          <p:nvPr/>
        </p:nvSpPr>
        <p:spPr>
          <a:xfrm rot="10800000" flipV="1">
            <a:off x="4622237" y="2750782"/>
            <a:ext cx="371937" cy="32148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1" name="Elbow Connector 50"/>
          <p:cNvCxnSpPr>
            <a:stCxn id="4" idx="3"/>
            <a:endCxn id="39" idx="3"/>
          </p:cNvCxnSpPr>
          <p:nvPr/>
        </p:nvCxnSpPr>
        <p:spPr>
          <a:xfrm>
            <a:off x="2428860" y="1785936"/>
            <a:ext cx="1588" cy="4643460"/>
          </a:xfrm>
          <a:prstGeom prst="bentConnector3">
            <a:avLst>
              <a:gd name="adj1" fmla="val 14395466"/>
            </a:avLst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53" name="Elbow Connector 52"/>
          <p:cNvCxnSpPr>
            <a:stCxn id="71" idx="1"/>
            <a:endCxn id="43" idx="1"/>
          </p:cNvCxnSpPr>
          <p:nvPr/>
        </p:nvCxnSpPr>
        <p:spPr>
          <a:xfrm rot="10800000" flipV="1">
            <a:off x="7102541" y="1928812"/>
            <a:ext cx="9525" cy="3740795"/>
          </a:xfrm>
          <a:prstGeom prst="bentConnector3">
            <a:avLst>
              <a:gd name="adj1" fmla="val 180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Arrow 53"/>
          <p:cNvSpPr/>
          <p:nvPr/>
        </p:nvSpPr>
        <p:spPr>
          <a:xfrm>
            <a:off x="2667000" y="3382062"/>
            <a:ext cx="1259296" cy="50190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5686633" y="3307340"/>
            <a:ext cx="1233200" cy="5376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29902" y="2358693"/>
            <a:ext cx="15781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d-ID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BNPB/BPBD</a:t>
            </a:r>
          </a:p>
        </p:txBody>
      </p:sp>
      <p:sp>
        <p:nvSpPr>
          <p:cNvPr id="14" name="Curved Up Arrow 13"/>
          <p:cNvSpPr/>
          <p:nvPr/>
        </p:nvSpPr>
        <p:spPr>
          <a:xfrm rot="16200000">
            <a:off x="5121148" y="1799203"/>
            <a:ext cx="2126343" cy="9953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id-ID">
              <a:solidFill>
                <a:prstClr val="white"/>
              </a:solidFill>
            </a:endParaRPr>
          </a:p>
        </p:txBody>
      </p:sp>
      <p:sp>
        <p:nvSpPr>
          <p:cNvPr id="65" name="Curved Up Arrow 64"/>
          <p:cNvSpPr/>
          <p:nvPr/>
        </p:nvSpPr>
        <p:spPr>
          <a:xfrm rot="16200000" flipV="1">
            <a:off x="2292125" y="1875277"/>
            <a:ext cx="2158476" cy="8753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id-ID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15816" y="4510740"/>
            <a:ext cx="2054856" cy="2268719"/>
            <a:chOff x="3669272" y="4527359"/>
            <a:chExt cx="2054856" cy="2268719"/>
          </a:xfrm>
        </p:grpSpPr>
        <p:sp>
          <p:nvSpPr>
            <p:cNvPr id="6" name="Rounded Rectangle 5"/>
            <p:cNvSpPr/>
            <p:nvPr/>
          </p:nvSpPr>
          <p:spPr>
            <a:xfrm>
              <a:off x="4015244" y="6025300"/>
              <a:ext cx="1357322" cy="21201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id-ID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LPBI NU</a:t>
              </a:r>
              <a:endPara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15244" y="5629541"/>
              <a:ext cx="1357322" cy="247731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US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MDMC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800930" y="6328408"/>
              <a:ext cx="1785950" cy="45585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US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LSM Lokal /Nasional lainnya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69272" y="4527359"/>
              <a:ext cx="2054856" cy="2268719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040142" y="5229200"/>
              <a:ext cx="1357322" cy="3048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US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PMI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923928" y="4648200"/>
              <a:ext cx="1568111" cy="459023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id-ID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 K P D/DINAS </a:t>
              </a:r>
              <a:endPara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67"/>
          <p:cNvGrpSpPr/>
          <p:nvPr/>
        </p:nvGrpSpPr>
        <p:grpSpPr>
          <a:xfrm>
            <a:off x="4965416" y="4509126"/>
            <a:ext cx="2054856" cy="2268719"/>
            <a:chOff x="3669272" y="4527359"/>
            <a:chExt cx="2054856" cy="2268719"/>
          </a:xfrm>
        </p:grpSpPr>
        <p:sp>
          <p:nvSpPr>
            <p:cNvPr id="69" name="Rounded Rectangle 68"/>
            <p:cNvSpPr/>
            <p:nvPr/>
          </p:nvSpPr>
          <p:spPr>
            <a:xfrm>
              <a:off x="4015244" y="6025300"/>
              <a:ext cx="1357322" cy="21201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id-ID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B U M D</a:t>
              </a:r>
              <a:endPara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015244" y="5629541"/>
              <a:ext cx="1357322" cy="247731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id-ID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B U M N</a:t>
              </a:r>
              <a:endPara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669272" y="4527359"/>
              <a:ext cx="2054856" cy="2268719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015244" y="5229200"/>
              <a:ext cx="1357322" cy="3048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US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id-ID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erguruan Tinggi</a:t>
              </a:r>
              <a:endPara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923928" y="4648200"/>
              <a:ext cx="1568111" cy="459023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id-ID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LEMBAGA USAHA</a:t>
              </a:r>
              <a:endPara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7102540" y="1714498"/>
            <a:ext cx="1285884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d-ID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WORLD BANK</a:t>
            </a: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Curved Down Arrow 15"/>
          <p:cNvSpPr/>
          <p:nvPr/>
        </p:nvSpPr>
        <p:spPr>
          <a:xfrm rot="16407702">
            <a:off x="3574060" y="3957281"/>
            <a:ext cx="704472" cy="375887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id-ID">
              <a:solidFill>
                <a:prstClr val="white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15661656">
            <a:off x="5475065" y="3852472"/>
            <a:ext cx="712960" cy="456197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11430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DESA TANGGUH BENCANA KABUPATEN GUNUNGKIDUL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343400"/>
          </a:xfrm>
        </p:spPr>
        <p:txBody>
          <a:bodyPr>
            <a:noAutofit/>
          </a:bodyPr>
          <a:lstStyle/>
          <a:p>
            <a:pPr algn="just"/>
            <a:r>
              <a:rPr lang="id-ID" sz="2600" dirty="0" smtClean="0"/>
              <a:t>DESA TERBAH, PATUK (2012, Fasilitasi BPBD DIY)</a:t>
            </a:r>
          </a:p>
          <a:p>
            <a:pPr algn="just"/>
            <a:r>
              <a:rPr lang="id-ID" sz="2600" dirty="0" smtClean="0"/>
              <a:t>DESA SEMOYO, PATUK (2012, Fasilitasi BPBD DIY)</a:t>
            </a:r>
          </a:p>
          <a:p>
            <a:pPr algn="just"/>
            <a:r>
              <a:rPr lang="id-ID" sz="2600" dirty="0" smtClean="0"/>
              <a:t>DESA NGLEGI, PATUK (2012, Fasilitasi BPBD DIY)</a:t>
            </a:r>
          </a:p>
          <a:p>
            <a:pPr algn="just"/>
            <a:r>
              <a:rPr lang="id-ID" sz="2600" dirty="0" smtClean="0"/>
              <a:t>DESA KARANGSARI, SEMIN (2013, Fasilitasi BPBD DIY)</a:t>
            </a:r>
          </a:p>
          <a:p>
            <a:pPr algn="just"/>
            <a:r>
              <a:rPr lang="id-ID" sz="2600" dirty="0" smtClean="0"/>
              <a:t>DESA CANDIREJO, SEMIN (2013, Fasilitasi BPBD DIY)</a:t>
            </a:r>
          </a:p>
          <a:p>
            <a:pPr algn="just"/>
            <a:r>
              <a:rPr lang="id-ID" sz="2600" dirty="0" smtClean="0"/>
              <a:t>DESA HARGOMULYO, GEDANGSARI (2013, BPBD Gunungkidul)</a:t>
            </a:r>
          </a:p>
          <a:p>
            <a:pPr algn="just"/>
            <a:r>
              <a:rPr lang="id-ID" sz="2600" dirty="0" smtClean="0"/>
              <a:t>DESA MERTELU. GEDANGSARI (2013, BPBD Gunungkidul)</a:t>
            </a:r>
          </a:p>
          <a:p>
            <a:pPr algn="just"/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1000"/>
            <a:ext cx="8001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Pacarejo, Semanu (2014, BPBD Gunungkidul)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Pengkol, Nglipar (2014m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Jurangjero, Ngawen (2014,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Ngalang, Gedangsari (2014,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Giritirto, Purwosari (2014,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Natah, Nglipar (2014,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Girijati, Purwosari, 2015, BPBD Gunungkidul)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Kedungpoh, Nglipar (2015,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Sawahan, Ponjong (2015,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Watugajah, Gedangsaeai (2015, BPBD DIY)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Semin, Semin (2015, BPBD DIY)</a:t>
            </a:r>
          </a:p>
          <a:p>
            <a:pPr marL="727075" indent="-727075" algn="just"/>
            <a:r>
              <a:rPr lang="en-US" sz="2600" dirty="0" smtClean="0"/>
              <a:t>DALAM PROSES PELAKSANAAN</a:t>
            </a:r>
            <a:endParaRPr lang="id-ID" sz="2600" dirty="0" smtClean="0"/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Tambakromo, Ponjong (2015, BNPB)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Rejosari, Semin (2015, BNPB)</a:t>
            </a:r>
          </a:p>
          <a:p>
            <a:pPr marL="727075" indent="-727075" algn="just">
              <a:buFont typeface="Wingdings" pitchFamily="2" charset="2"/>
              <a:buChar char="§"/>
            </a:pPr>
            <a:r>
              <a:rPr lang="id-ID" sz="2600" dirty="0" smtClean="0"/>
              <a:t>Desa Kemadang, Tanjungsari (2015, BNPB)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28888" cy="9906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DESA TANGGUH SEJENIS DILAKSANAKAN INSTANSI LAIN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458200" cy="5791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id-ID" sz="2300" dirty="0" smtClean="0"/>
              <a:t>144 Desa di Kabupaten Gunungkidul telah menjadi Desa Siaga Kesehatan</a:t>
            </a:r>
          </a:p>
          <a:p>
            <a:pPr algn="just">
              <a:spcBef>
                <a:spcPts val="0"/>
              </a:spcBef>
            </a:pPr>
            <a:r>
              <a:rPr lang="id-ID" sz="2300" dirty="0" smtClean="0"/>
              <a:t>Desa Tangguh Pesisir (Kelautan), Desa Mandiri Pangan (Ketahanan Pangan)</a:t>
            </a:r>
            <a:r>
              <a:rPr lang="en-US" sz="2300" dirty="0" smtClean="0"/>
              <a:t>, </a:t>
            </a:r>
            <a:r>
              <a:rPr lang="en-US" sz="2300" dirty="0" err="1" smtClean="0"/>
              <a:t>Kampung</a:t>
            </a:r>
            <a:r>
              <a:rPr lang="en-US" sz="2300" dirty="0" smtClean="0"/>
              <a:t> </a:t>
            </a:r>
            <a:r>
              <a:rPr lang="en-US" sz="2300" dirty="0" err="1" smtClean="0"/>
              <a:t>Hijau</a:t>
            </a:r>
            <a:r>
              <a:rPr lang="en-US" sz="2300" dirty="0" smtClean="0"/>
              <a:t> (</a:t>
            </a:r>
            <a:r>
              <a:rPr lang="en-US" sz="2300" dirty="0" err="1" smtClean="0"/>
              <a:t>Lingkungan</a:t>
            </a:r>
            <a:r>
              <a:rPr lang="en-US" sz="2300" dirty="0" smtClean="0"/>
              <a:t> </a:t>
            </a:r>
            <a:r>
              <a:rPr lang="en-US" sz="2300" dirty="0" err="1" smtClean="0"/>
              <a:t>Hidup</a:t>
            </a:r>
            <a:r>
              <a:rPr lang="en-US" sz="2300" dirty="0" smtClean="0"/>
              <a:t>)</a:t>
            </a:r>
            <a:r>
              <a:rPr lang="id-ID" sz="2300" dirty="0" smtClean="0"/>
              <a:t> dll</a:t>
            </a:r>
          </a:p>
          <a:p>
            <a:pPr algn="just">
              <a:spcBef>
                <a:spcPts val="0"/>
              </a:spcBef>
            </a:pPr>
            <a:r>
              <a:rPr lang="id-ID" sz="2300" dirty="0" smtClean="0"/>
              <a:t>Kampung Siaga Bencana bentukan Dinas Sosial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Desa Tegalrejo, Gedangsari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Desa Pundungsari, Semin 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Desa Pilangrejo, Nglipar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Desa Tancep, Ngawen</a:t>
            </a:r>
            <a:endParaRPr lang="en-US" sz="2000" dirty="0" smtClean="0"/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/>
              <a:t>Desa</a:t>
            </a:r>
            <a:r>
              <a:rPr lang="en-US" sz="2000" dirty="0" smtClean="0"/>
              <a:t> </a:t>
            </a:r>
            <a:r>
              <a:rPr lang="en-US" sz="2000" dirty="0" err="1" smtClean="0"/>
              <a:t>Serut</a:t>
            </a:r>
            <a:r>
              <a:rPr lang="en-US" sz="2000" dirty="0" smtClean="0"/>
              <a:t>, </a:t>
            </a:r>
            <a:r>
              <a:rPr lang="en-US" sz="2000" dirty="0" err="1" smtClean="0"/>
              <a:t>Gedangsari</a:t>
            </a:r>
            <a:endParaRPr lang="id-ID" sz="2000" dirty="0" smtClean="0"/>
          </a:p>
          <a:p>
            <a:pPr algn="just">
              <a:spcBef>
                <a:spcPts val="0"/>
              </a:spcBef>
            </a:pPr>
            <a:r>
              <a:rPr lang="id-ID" sz="2300" dirty="0" smtClean="0"/>
              <a:t>Desa siaga bencana berbasis masyarakat (SIBAT), bentukan PMI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Nglegi, Ngoro-Oro (Kecamatan Patuk)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Hargomulyo, Watugajah, Tegalrejo (Kecamatan Gedangsari)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 Kampung, Tancep (Kecamatan Ngawen)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Pundungsari (Kecamatan Semin)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Pilangrejo (Kecamatan Nglipar)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Sidoharjo (Kecamatan Tepus)</a:t>
            </a:r>
          </a:p>
          <a:p>
            <a:pPr marL="795338" indent="-442913" algn="just">
              <a:spcBef>
                <a:spcPts val="0"/>
              </a:spcBef>
              <a:buFont typeface="+mj-lt"/>
              <a:buAutoNum type="alphaLcPeriod"/>
            </a:pPr>
            <a:r>
              <a:rPr lang="id-ID" sz="2000" dirty="0" smtClean="0"/>
              <a:t>Mulo (Kecamatan Wonosari)</a:t>
            </a:r>
          </a:p>
          <a:p>
            <a:pPr algn="just">
              <a:spcBef>
                <a:spcPts val="0"/>
              </a:spcBef>
            </a:pPr>
            <a:endParaRPr lang="id-ID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DESA TANGGUH BENCANA SEJENIS </a:t>
            </a:r>
            <a:r>
              <a:rPr lang="en-US" sz="3200" dirty="0" smtClean="0"/>
              <a:t>FASILITASI</a:t>
            </a:r>
            <a:r>
              <a:rPr lang="id-ID" sz="3200" dirty="0" smtClean="0"/>
              <a:t> NGO/LSM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562600"/>
          </a:xfrm>
        </p:spPr>
        <p:txBody>
          <a:bodyPr>
            <a:noAutofit/>
          </a:bodyPr>
          <a:lstStyle/>
          <a:p>
            <a:pPr algn="just"/>
            <a:r>
              <a:rPr lang="id-ID" sz="2000" dirty="0" smtClean="0"/>
              <a:t>DESA SAMPANG, GEDANGSARI (2010, Fasilitasi SCDRR dan LSM Lingkar)</a:t>
            </a:r>
          </a:p>
          <a:p>
            <a:pPr algn="just"/>
            <a:r>
              <a:rPr lang="id-ID" sz="2000" dirty="0" smtClean="0"/>
              <a:t>DESA PENGKOK, PATUK (2010, Fasilitasi SCDRR dan LSM Lingkar)</a:t>
            </a:r>
          </a:p>
          <a:p>
            <a:pPr algn="just"/>
            <a:r>
              <a:rPr lang="id-ID" sz="2000" dirty="0" smtClean="0"/>
              <a:t>KEDUNGKERIS, KATONGAN KECAMATAN NGLIPAR (2011, Fasilitasi SCDRR dan LSM Paluma)</a:t>
            </a:r>
          </a:p>
          <a:p>
            <a:pPr algn="just"/>
            <a:r>
              <a:rPr lang="id-ID" sz="2000" dirty="0" smtClean="0"/>
              <a:t>TANCEP, NGAWEN (2011, Fasilitasi PMI dan Denmark Red Cross)</a:t>
            </a:r>
          </a:p>
          <a:p>
            <a:pPr algn="just"/>
            <a:r>
              <a:rPr lang="id-ID" sz="2000" dirty="0" smtClean="0"/>
              <a:t>KATONGAN, PILANGREJO KECAMATAN NGLIPAR (2012, Fasilitasi YAKKUM)</a:t>
            </a:r>
          </a:p>
          <a:p>
            <a:pPr algn="just"/>
            <a:r>
              <a:rPr lang="id-ID" sz="2000" dirty="0" smtClean="0"/>
              <a:t>HARGOMULYO. GEDANGSARI (2013, Lanjutan Fasilitasi ASB Indonesia)</a:t>
            </a:r>
          </a:p>
          <a:p>
            <a:pPr algn="just"/>
            <a:r>
              <a:rPr lang="id-ID" sz="2000" dirty="0" smtClean="0"/>
              <a:t>TEGALREJO, GEDANGSARI (2013, Lanjutan fasilitasi LSM Karinakas Yogyakarta)</a:t>
            </a:r>
            <a:endParaRPr lang="en-US" sz="2000" dirty="0" smtClean="0"/>
          </a:p>
          <a:p>
            <a:pPr algn="just"/>
            <a:r>
              <a:rPr lang="en-US" sz="2000" dirty="0" smtClean="0"/>
              <a:t>DALAM PROSES PELAKSANAAN 2015, 10 DESA (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 DESTANA) DI LAKSANAKAN PENGUATAN KAPASITAS PEREMPUAN OLEH  YEU (</a:t>
            </a:r>
            <a:r>
              <a:rPr lang="en-US" sz="2000" dirty="0" err="1" smtClean="0"/>
              <a:t>Yakkum</a:t>
            </a:r>
            <a:r>
              <a:rPr lang="en-US" sz="2000" dirty="0" smtClean="0"/>
              <a:t> Emergency Unit).</a:t>
            </a:r>
            <a:endParaRPr lang="id-ID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Desa Tangguh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id-ID" sz="2000" dirty="0" smtClean="0"/>
              <a:t>Konsep Destana di Kabupaten Gunungkidul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Potensi dan Ancaman Bencana di Desa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Perencanaan Pembangunan Bidang PB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Kajian Risiko,  Ancaman, Kerentanan, dan Kapasitas PB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Penanggulangan Kemiskinan dengan Potensi Ekonomi, Pangan, Pertanian, dan Pariwisata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Penganggaran Kegiatan Bidan PB di Desa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Penyusunan Rencana Penanggulangan Bencana Desa (RPBDes.)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Penyusunan Rencana Aksi Komunitas Masyarakat (RAK)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PRB Berbasis Inklusi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Penyusunan Peta Evakuasi</a:t>
            </a:r>
          </a:p>
          <a:p>
            <a:pPr marL="596646" indent="-514350">
              <a:buAutoNum type="arabicPeriod"/>
            </a:pPr>
            <a:r>
              <a:rPr lang="id-ID" sz="2000" dirty="0" smtClean="0"/>
              <a:t>Penyusunan Peringatan Dini Berbasis Komunitas</a:t>
            </a:r>
          </a:p>
          <a:p>
            <a:pPr marL="596646" indent="-514350">
              <a:buAutoNum type="arabicPeriod"/>
            </a:pPr>
            <a:endParaRPr lang="id-ID" sz="2000" dirty="0" smtClean="0"/>
          </a:p>
          <a:p>
            <a:pPr marL="596646" indent="-514350">
              <a:buAutoNum type="arabicPeriod"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5733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# Lanjutan Materi Desa Tangguh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AutoNum type="arabicPeriod" startAt="12"/>
            </a:pPr>
            <a:r>
              <a:rPr lang="id-ID" sz="2000" dirty="0" smtClean="0"/>
              <a:t>Rencana Kontinjensi Desa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Kedaruratan Medis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Peananganan Trauma dan Pasca Trauma kejadian Bencana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Recovery Pasca Bencana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Evakuasi dan PPGD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Penyusunan Tim FPRB dan Tim PB Desa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Manajemen Kedaruratan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Teori Komunikasi dalam Keadaan Darurat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Manajemen Dapur Umum dan Logistik</a:t>
            </a:r>
          </a:p>
          <a:p>
            <a:pPr marL="539496" indent="-457200">
              <a:buAutoNum type="arabicPeriod" startAt="12"/>
            </a:pPr>
            <a:r>
              <a:rPr lang="id-ID" sz="2000" dirty="0" smtClean="0"/>
              <a:t>Gladi Lapang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7647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04800" y="1308100"/>
            <a:ext cx="8534400" cy="53975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sv-SE" sz="2200" dirty="0"/>
              <a:t>Kabupaten Gunungkidul terletak dekat dengan pertemuan lempeng tektonik aktif yaitu Eurasia dan Australia (selatan pantai jawa), </a:t>
            </a:r>
            <a:r>
              <a:rPr lang="sv-SE" sz="2200" dirty="0" smtClean="0"/>
              <a:t>patahan sesar opak di sebelah barat dan utara</a:t>
            </a:r>
            <a:r>
              <a:rPr lang="id-ID" sz="2200" dirty="0" smtClean="0"/>
              <a:t> dan sesar-sesar mikro di kawasan karst.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id-ID" sz="2200" dirty="0" smtClean="0"/>
              <a:t>Kawasan DAS OYO dan BRIBIN berpotensi menimbulkan banjir</a:t>
            </a:r>
            <a:endParaRPr lang="sv-SE" sz="2200" dirty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id-ID" sz="2200" dirty="0" smtClean="0"/>
              <a:t>Kawasan Bukit Batur agung (Zona utara) rawan tanah longsor.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id-ID" sz="2200" dirty="0" smtClean="0"/>
              <a:t>Kawasan Perbukitan Karst rawan kekeringan.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id-ID" sz="2200" dirty="0" smtClean="0"/>
              <a:t>Kawasan Pesisir rawan tsunami dan gelombang pasang</a:t>
            </a:r>
            <a:endParaRPr lang="sv-SE" sz="2200" dirty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id-ID" sz="2200" dirty="0" smtClean="0"/>
              <a:t>Cuaca ekstrim berpotensi munculnya angin kencang/angin puting beliung.</a:t>
            </a:r>
            <a:endParaRPr lang="en-US" sz="22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200" dirty="0" err="1" smtClean="0"/>
              <a:t>Kawasan</a:t>
            </a:r>
            <a:r>
              <a:rPr lang="en-US" sz="2200" dirty="0" smtClean="0"/>
              <a:t> </a:t>
            </a:r>
            <a:r>
              <a:rPr lang="en-US" sz="2200" dirty="0" err="1" smtClean="0"/>
              <a:t>Kehutanan</a:t>
            </a:r>
            <a:r>
              <a:rPr lang="en-US" sz="2200" dirty="0" smtClean="0"/>
              <a:t>, </a:t>
            </a:r>
            <a:r>
              <a:rPr lang="en-US" sz="2200" dirty="0" err="1" smtClean="0"/>
              <a:t>Lahan</a:t>
            </a:r>
            <a:r>
              <a:rPr lang="en-US" sz="2200" dirty="0" smtClean="0"/>
              <a:t> </a:t>
            </a:r>
            <a:r>
              <a:rPr lang="en-US" sz="2200" dirty="0" err="1" smtClean="0"/>
              <a:t>Pertanian</a:t>
            </a:r>
            <a:r>
              <a:rPr lang="en-US" sz="2200" dirty="0" smtClean="0"/>
              <a:t> </a:t>
            </a:r>
            <a:r>
              <a:rPr lang="en-US" sz="2200" dirty="0" err="1" smtClean="0"/>
              <a:t>Kering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Pemukiman</a:t>
            </a:r>
            <a:r>
              <a:rPr lang="en-US" sz="2200" dirty="0" smtClean="0"/>
              <a:t> </a:t>
            </a:r>
            <a:r>
              <a:rPr lang="en-US" sz="2200" dirty="0" err="1" smtClean="0"/>
              <a:t>rawan</a:t>
            </a:r>
            <a:r>
              <a:rPr lang="en-US" sz="2200" dirty="0" smtClean="0"/>
              <a:t> </a:t>
            </a:r>
            <a:r>
              <a:rPr lang="en-US" sz="2200" dirty="0" err="1" smtClean="0"/>
              <a:t>kebakaran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25413"/>
            <a:ext cx="8610600" cy="1120775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/>
            <a:r>
              <a:rPr lang="sv-SE" sz="3000" dirty="0" smtClean="0"/>
              <a:t>Karakteristik Rawan Bencana Kabupaten Gunungkidul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879" y="2967335"/>
            <a:ext cx="5160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60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21285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ANCAMAN BENCANA </a:t>
            </a:r>
            <a:br>
              <a:rPr lang="en-US" sz="2800" dirty="0" smtClean="0"/>
            </a:br>
            <a:r>
              <a:rPr lang="en-US" sz="2800" dirty="0" smtClean="0"/>
              <a:t>DI KABUPATEN GUNUNGKIDUL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1619250"/>
            <a:ext cx="6588224" cy="508635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Perda Nomor 6 Tahun 2013, Pasal 20: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gempa bumi;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tsunami;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tanah longsor;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banjir;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kekeringan; </a:t>
            </a:r>
          </a:p>
          <a:p>
            <a:pPr marL="624078" indent="-514350">
              <a:buFont typeface="+mj-lt"/>
              <a:buAutoNum type="alphaLcPeriod"/>
            </a:pP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ribut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puting</a:t>
            </a:r>
            <a:r>
              <a:rPr lang="en-US" dirty="0" smtClean="0"/>
              <a:t> </a:t>
            </a:r>
            <a:r>
              <a:rPr lang="en-US" dirty="0" err="1" smtClean="0"/>
              <a:t>beliung</a:t>
            </a:r>
            <a:r>
              <a:rPr lang="en-US" dirty="0" smtClean="0"/>
              <a:t>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kerusuhan sosial;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epidemi dan wabah penyakit;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kegagalan teknologi; dan 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bencana lain yang menjadi potensi daerah. </a:t>
            </a:r>
          </a:p>
        </p:txBody>
      </p:sp>
      <p:pic>
        <p:nvPicPr>
          <p:cNvPr id="4" name="Picture 3" descr="DSCN21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168"/>
            <a:ext cx="2459766" cy="1844824"/>
          </a:xfrm>
          <a:prstGeom prst="rect">
            <a:avLst/>
          </a:prstGeom>
        </p:spPr>
      </p:pic>
      <p:pic>
        <p:nvPicPr>
          <p:cNvPr id="17410" name="Picture 2" descr="https://encrypted-tbn2.gstatic.com/images?q=tbn:ANd9GcTgwG8jgLcEKhtl5eH3uqRtKebprIXfC1EQhQjug3ktHtT6JOV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457532" cy="1656184"/>
          </a:xfrm>
          <a:prstGeom prst="rect">
            <a:avLst/>
          </a:prstGeom>
          <a:noFill/>
        </p:spPr>
      </p:pic>
      <p:pic>
        <p:nvPicPr>
          <p:cNvPr id="17412" name="Picture 4" descr="https://encrypted-tbn2.gstatic.com/images?q=tbn:ANd9GcRIFkL77Vs7SEAx5aLLdySsg8OaBdwkem5XUvVCrRVvAEThrRxo4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0149"/>
            <a:ext cx="2466975" cy="1847851"/>
          </a:xfrm>
          <a:prstGeom prst="rect">
            <a:avLst/>
          </a:prstGeom>
          <a:noFill/>
        </p:spPr>
      </p:pic>
      <p:pic>
        <p:nvPicPr>
          <p:cNvPr id="17414" name="Picture 6" descr="http://www.rimanews.com/sites/default/files/imagecache/article/kebakaran_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0"/>
            <a:ext cx="2555776" cy="13992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id-ID" sz="2000" dirty="0" smtClean="0"/>
              <a:t>DAERAH RAWAN</a:t>
            </a:r>
            <a:r>
              <a:rPr lang="en-US" sz="2000" dirty="0" smtClean="0"/>
              <a:t> BENCANA KABUPATEN GUNUNGKIDUL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idx="1"/>
          </p:nvPr>
        </p:nvSpPr>
        <p:spPr>
          <a:xfrm>
            <a:off x="0" y="548680"/>
            <a:ext cx="9144000" cy="630932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lvl="1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Kawasan rawan gempa bumi di seluruh wilayah Kabupaten dengan tingkat resiko paling tinggi berada pada jalur sesar/patahan aktif;</a:t>
            </a:r>
          </a:p>
          <a:p>
            <a:pPr marL="548640" lvl="1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Kawasan rawan gerakan tanah dan longsor meliputi : </a:t>
            </a:r>
          </a:p>
          <a:p>
            <a:pPr marL="1141413" indent="-401638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Kecamatan  Patuk: Desa Patuk, Semoyo, Ngoro-oro, Terbah, Nglanggeran, Nglegi.</a:t>
            </a:r>
          </a:p>
          <a:p>
            <a:pPr marL="1141413" indent="-401638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Kecamatan Gedangsari: Desa Watugajah, Ngalang, Mertelu, Tegalrejo, Sampang, Serut, Hargomulyo.</a:t>
            </a:r>
          </a:p>
          <a:p>
            <a:pPr marL="1141413" indent="-401638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Kecamatan Nglipar: Desa Natah, Pilangrejo, Katongan, Kedungpoh, Pengkol.</a:t>
            </a:r>
          </a:p>
          <a:p>
            <a:pPr marL="1141413" indent="-401638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Kecamatan Ngawen: Desa Jurangjero, Tancep, Sambirejo, Beji</a:t>
            </a:r>
          </a:p>
          <a:p>
            <a:pPr marL="1141413" indent="-401638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/>
              <a:t>Kecamatan Semin:  Desa  Semin, Pundungsari, Karangsari, Rejosari, Candirejo.</a:t>
            </a:r>
            <a:endParaRPr lang="en-US" sz="1800" dirty="0" smtClean="0"/>
          </a:p>
          <a:p>
            <a:pPr marL="1141413" indent="-401638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800" dirty="0" err="1" smtClean="0"/>
              <a:t>Kecamatan</a:t>
            </a:r>
            <a:r>
              <a:rPr lang="en-US" sz="1800" dirty="0" smtClean="0"/>
              <a:t> </a:t>
            </a:r>
            <a:r>
              <a:rPr lang="en-US" sz="1800" dirty="0" err="1" smtClean="0"/>
              <a:t>Ponjong</a:t>
            </a:r>
            <a:r>
              <a:rPr lang="en-US" sz="1800" dirty="0" smtClean="0"/>
              <a:t> : </a:t>
            </a:r>
            <a:r>
              <a:rPr lang="en-US" sz="1800" dirty="0" err="1" smtClean="0"/>
              <a:t>Desa</a:t>
            </a:r>
            <a:r>
              <a:rPr lang="en-US" sz="1800" dirty="0" smtClean="0"/>
              <a:t> </a:t>
            </a:r>
            <a:r>
              <a:rPr lang="en-US" sz="1800" dirty="0" err="1" smtClean="0"/>
              <a:t>Tambakromo</a:t>
            </a:r>
            <a:r>
              <a:rPr lang="en-US" sz="1800" dirty="0" smtClean="0"/>
              <a:t>, </a:t>
            </a:r>
            <a:r>
              <a:rPr lang="en-US" sz="1800" dirty="0" err="1" smtClean="0"/>
              <a:t>Sawahan</a:t>
            </a:r>
            <a:endParaRPr lang="id-ID" sz="1800" dirty="0" smtClean="0"/>
          </a:p>
          <a:p>
            <a:pPr marL="548640" lvl="1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Kawasan rawan banjir di Daerah Aliran Sungai Oyo  dan Bribin meliputi:</a:t>
            </a:r>
          </a:p>
          <a:p>
            <a:pPr marL="1149350" lvl="1" indent="-409575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Kecamatan Semin : Desa Semin, Rejosari, Karangsari, Bulurejo, Kalitekuk, Kemejing, Pundungsari.</a:t>
            </a:r>
          </a:p>
          <a:p>
            <a:pPr marL="1149350" lvl="1" indent="-409575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Kecamatan Wonosari : Desa Wonosari, Kepek, Siraman, Gari dan Karangtengah.</a:t>
            </a:r>
          </a:p>
          <a:p>
            <a:pPr marL="1149350" lvl="1" indent="-409575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Kecamatan Nglipar : Desa Kedungkeris dan Katongan.</a:t>
            </a:r>
          </a:p>
          <a:p>
            <a:pPr marL="1149350" lvl="1" indent="-409575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Kecamatan Karangmojo : Desa Bejiharjo </a:t>
            </a:r>
          </a:p>
          <a:p>
            <a:pPr marL="1149350" lvl="1" indent="-409575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Kecamatan Ngawen : Desa  Kampung, Watusigar.</a:t>
            </a:r>
          </a:p>
          <a:p>
            <a:pPr marL="548640" lvl="1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Kawasan rawan angin topan di seluruh wilayah kecamatan; </a:t>
            </a:r>
          </a:p>
          <a:p>
            <a:pPr marL="548640" lvl="1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Kawasan rawan kekeringan meliputi: Kecamatan Purwosari, Panggang, Paliyan, Saptosari, Tepus, Tanjungsari, Girisubo, Rongkop, Semanu dan sebagian Wonosari, Patuk dan Gedangsari; dan</a:t>
            </a:r>
          </a:p>
          <a:p>
            <a:pPr marL="548640" lvl="1" algn="just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Kawasan rawan gelombang pasang dan tsunami meliputi kawasan pantai di Kecamatan Purwosari, Panggang, Saptosari, Tanjungsari, Tepus, dan Girisubo.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89000"/>
          </a:xfrm>
        </p:spPr>
        <p:txBody>
          <a:bodyPr/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id-ID" sz="2000" dirty="0" smtClean="0">
                <a:solidFill>
                  <a:schemeClr val="tx2">
                    <a:satMod val="130000"/>
                  </a:schemeClr>
                </a:solidFill>
              </a:rPr>
              <a:t>Matrik Penilaian Resiko berdasar Penduduk Terpapar dan Ancaman Bencana</a:t>
            </a:r>
            <a:endParaRPr lang="id-ID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8382000" cy="5486398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2286000"/>
                <a:gridCol w="2209800"/>
                <a:gridCol w="2438400"/>
              </a:tblGrid>
              <a:tr h="44228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Tingkat Ancaman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INDEK PENDUDUK TERPAPAR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2286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31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INDEKS ANCAMAN</a:t>
                      </a:r>
                    </a:p>
                  </a:txBody>
                  <a:tcPr marL="68006" marR="680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8006" marR="680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Abrasi dan Gelombang Tinggi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Banjir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Epidemi Penyakit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549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8006" marR="680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Angin Kencang, Kebakaran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Gempa Bumi, Tsunami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6052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8006" marR="680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Tanah Longsor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Kekeringan</a:t>
                      </a:r>
                    </a:p>
                  </a:txBody>
                  <a:tcPr marL="68006" marR="6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9000"/>
          </a:xfrm>
        </p:spPr>
        <p:txBody>
          <a:bodyPr/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id-ID" sz="2400" dirty="0" smtClean="0">
                <a:solidFill>
                  <a:schemeClr val="tx2">
                    <a:satMod val="130000"/>
                  </a:schemeClr>
                </a:solidFill>
              </a:rPr>
              <a:t>Matrik tingkat kerugian bencana Kabupaten Gunungkidul</a:t>
            </a:r>
            <a:endParaRPr lang="id-ID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990600"/>
          <a:ext cx="8534402" cy="5714999"/>
        </p:xfrm>
        <a:graphic>
          <a:graphicData uri="http://schemas.openxmlformats.org/drawingml/2006/table">
            <a:tbl>
              <a:tblPr/>
              <a:tblGrid>
                <a:gridCol w="515009"/>
                <a:gridCol w="515007"/>
                <a:gridCol w="2427890"/>
                <a:gridCol w="2575035"/>
                <a:gridCol w="2501461"/>
              </a:tblGrid>
              <a:tr h="46633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 dirty="0">
                          <a:latin typeface="Calibri"/>
                          <a:ea typeface="Calibri"/>
                          <a:cs typeface="Times New Roman"/>
                        </a:rPr>
                        <a:t>TINGKAT KERUGIAN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INDEK KERUGIAN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66330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TINGKAT  ANCAMAN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Abrasi dan Gelombang Tinggi 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Banjir, Epidemi Penyakit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59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Angin Kencang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Kebakaran, Tanah Longsor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217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Gempa Bumi, Tsunami dan Kekeringan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9000"/>
          </a:xfrm>
        </p:spPr>
        <p:txBody>
          <a:bodyPr/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Matriks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Penentuan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Tingkat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Kapasitas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Kabupaten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Gunungkidul</a:t>
            </a:r>
            <a:endParaRPr lang="id-ID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896713"/>
          <a:ext cx="8534401" cy="5808887"/>
        </p:xfrm>
        <a:graphic>
          <a:graphicData uri="http://schemas.openxmlformats.org/drawingml/2006/table">
            <a:tbl>
              <a:tblPr/>
              <a:tblGrid>
                <a:gridCol w="685802"/>
                <a:gridCol w="685800"/>
                <a:gridCol w="2438400"/>
                <a:gridCol w="2514600"/>
                <a:gridCol w="2209799"/>
              </a:tblGrid>
              <a:tr h="44155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100" dirty="0">
                          <a:latin typeface="Calibri"/>
                          <a:ea typeface="Calibri"/>
                          <a:cs typeface="Times New Roman"/>
                        </a:rPr>
                        <a:t>TINGKAT KAPASITAS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INDEK KAPASITAS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1552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0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TINGKAT  ANCAMAN</a:t>
                      </a: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Abrasi dan Gelombang Tinggi, Banjir, Epidemi Penyakit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011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Times New Roman"/>
                        </a:rPr>
                        <a:t>SEDANG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Angin Kencang, kebakaran, Tanah Longsor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3556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Kekeringan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Gempa bumi dan tsunami</a:t>
                      </a: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0" marR="6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781</TotalTime>
  <Words>2751</Words>
  <Application>Microsoft Office PowerPoint</Application>
  <PresentationFormat>On-screen Show (4:3)</PresentationFormat>
  <Paragraphs>631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60" baseType="lpstr">
      <vt:lpstr>Adobe Fan Heiti Std B</vt:lpstr>
      <vt:lpstr>Arabic Typesetting</vt:lpstr>
      <vt:lpstr>Arial</vt:lpstr>
      <vt:lpstr>Arial Narrow</vt:lpstr>
      <vt:lpstr>Baskerville Old Face</vt:lpstr>
      <vt:lpstr>Bell MT</vt:lpstr>
      <vt:lpstr>Berlin Sans FB</vt:lpstr>
      <vt:lpstr>Bodoni MT Black</vt:lpstr>
      <vt:lpstr>Calibri</vt:lpstr>
      <vt:lpstr>Courier New</vt:lpstr>
      <vt:lpstr>Georgia</vt:lpstr>
      <vt:lpstr>Gill Sans MT</vt:lpstr>
      <vt:lpstr>Mistral</vt:lpstr>
      <vt:lpstr>Symbol</vt:lpstr>
      <vt:lpstr>Times New Roman</vt:lpstr>
      <vt:lpstr>Verdana</vt:lpstr>
      <vt:lpstr>Wingdings</vt:lpstr>
      <vt:lpstr>Wingdings 2</vt:lpstr>
      <vt:lpstr>Wingdings 3</vt:lpstr>
      <vt:lpstr>Solstice</vt:lpstr>
      <vt:lpstr>PowerPoint Presentation</vt:lpstr>
      <vt:lpstr>PowerPoint Presentation</vt:lpstr>
      <vt:lpstr>KABUPATEN GUNUNGKIDUL</vt:lpstr>
      <vt:lpstr>Karakteristik Rawan Bencana Kabupaten Gunungkidul </vt:lpstr>
      <vt:lpstr>ANCAMAN BENCANA  DI KABUPATEN GUNUNGKIDUL</vt:lpstr>
      <vt:lpstr>DAERAH RAWAN BENCANA KABUPATEN GUNUNGKIDUL</vt:lpstr>
      <vt:lpstr>Matrik Penilaian Resiko berdasar Penduduk Terpapar dan Ancaman Bencana</vt:lpstr>
      <vt:lpstr>Matrik tingkat kerugian bencana Kabupaten Gunungkidul</vt:lpstr>
      <vt:lpstr>Matriks Penentuan Tingkat Kapasitas Kabupaten Gunungkidul</vt:lpstr>
      <vt:lpstr>Matriks Penentuan Tingkat Risiko Bencana di Kabupaten Gunungkidul</vt:lpstr>
      <vt:lpstr>Matriks Penentuan Bencana Prioritas di Kabupaten Gunungkidul</vt:lpstr>
      <vt:lpstr>SEJARAH KEJADIAN BENCANA</vt:lpstr>
      <vt:lpstr>VISI PENANGGULANGAN BENCANA KABUPATEN GUNUNGKIDUL</vt:lpstr>
      <vt:lpstr>MISI PENANGGULANGAN BENCANA KABUPATEN GUNUNGKIDUL</vt:lpstr>
      <vt:lpstr>PowerPoint Presentation</vt:lpstr>
      <vt:lpstr>Asas Penanggulangan Bencana</vt:lpstr>
      <vt:lpstr>PRINSIP PENANGGULANGAN BENCANA</vt:lpstr>
      <vt:lpstr>TUJUAN PENANGGULANGAN BENCANA</vt:lpstr>
      <vt:lpstr>PEMBERDAYAAN KETANGGUHAN MASYARAKAT</vt:lpstr>
      <vt:lpstr>STRATEGI KETANGGUHAN MASYARAKAT</vt:lpstr>
      <vt:lpstr>TUJUAN KETANGGUHAN MASYARAKAT</vt:lpstr>
      <vt:lpstr>SASARAN KETANGGUHAN MASYARAKAT</vt:lpstr>
      <vt:lpstr>PRINSIP KETANGGUHAN MASYARAKAT</vt:lpstr>
      <vt:lpstr>PowerPoint Presentation</vt:lpstr>
      <vt:lpstr>DESA TANGGUH BENCANA</vt:lpstr>
      <vt:lpstr>DESA TANGGUH PRATAMA</vt:lpstr>
      <vt:lpstr>DESA TANGGUH MADYA</vt:lpstr>
      <vt:lpstr>DESA TANGGUH UTAMA</vt:lpstr>
      <vt:lpstr>INDIKATOR DESA TANGGUH BENCANA</vt:lpstr>
      <vt:lpstr>9 INDIKATOR UTAMA</vt:lpstr>
      <vt:lpstr>INDIKATOR PENDUKUNG</vt:lpstr>
      <vt:lpstr>PowerPoint Presentation</vt:lpstr>
      <vt:lpstr>SINERGITAS DAN PARTNERSHIP PENGEMBANGAN DESA TANGGUH BENCANA TINGKAT KABUPATEN</vt:lpstr>
      <vt:lpstr>DESA TANGGUH BENCANA KABUPATEN GUNUNGKIDUL</vt:lpstr>
      <vt:lpstr>PowerPoint Presentation</vt:lpstr>
      <vt:lpstr>DESA TANGGUH SEJENIS DILAKSANAKAN INSTANSI LAIN</vt:lpstr>
      <vt:lpstr>DESA TANGGUH BENCANA SEJENIS FASILITASI NGO/LSM </vt:lpstr>
      <vt:lpstr>Materi Desa Tangguh Bencana</vt:lpstr>
      <vt:lpstr># Lanjutan Materi Desa Tangguh Bencana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DAN KEGIATAN</dc:title>
  <dc:creator>user</dc:creator>
  <cp:lastModifiedBy>WINDOWS</cp:lastModifiedBy>
  <cp:revision>81</cp:revision>
  <dcterms:created xsi:type="dcterms:W3CDTF">2013-04-18T01:20:38Z</dcterms:created>
  <dcterms:modified xsi:type="dcterms:W3CDTF">2019-10-09T04:46:58Z</dcterms:modified>
</cp:coreProperties>
</file>