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9" r:id="rId1"/>
  </p:sldMasterIdLst>
  <p:handoutMasterIdLst>
    <p:handoutMasterId r:id="rId42"/>
  </p:handoutMasterIdLst>
  <p:sldIdLst>
    <p:sldId id="298" r:id="rId2"/>
    <p:sldId id="265" r:id="rId3"/>
    <p:sldId id="342" r:id="rId4"/>
    <p:sldId id="343" r:id="rId5"/>
    <p:sldId id="344" r:id="rId6"/>
    <p:sldId id="345" r:id="rId7"/>
    <p:sldId id="336" r:id="rId8"/>
    <p:sldId id="337" r:id="rId9"/>
    <p:sldId id="338" r:id="rId10"/>
    <p:sldId id="340" r:id="rId11"/>
    <p:sldId id="341" r:id="rId12"/>
    <p:sldId id="354" r:id="rId13"/>
    <p:sldId id="351" r:id="rId14"/>
    <p:sldId id="352" r:id="rId15"/>
    <p:sldId id="346" r:id="rId16"/>
    <p:sldId id="347" r:id="rId17"/>
    <p:sldId id="348" r:id="rId18"/>
    <p:sldId id="349" r:id="rId19"/>
    <p:sldId id="353" r:id="rId20"/>
    <p:sldId id="328" r:id="rId21"/>
    <p:sldId id="320" r:id="rId22"/>
    <p:sldId id="321" r:id="rId23"/>
    <p:sldId id="272" r:id="rId24"/>
    <p:sldId id="329" r:id="rId25"/>
    <p:sldId id="322" r:id="rId26"/>
    <p:sldId id="323" r:id="rId27"/>
    <p:sldId id="324" r:id="rId28"/>
    <p:sldId id="325" r:id="rId29"/>
    <p:sldId id="326" r:id="rId30"/>
    <p:sldId id="333" r:id="rId31"/>
    <p:sldId id="334" r:id="rId32"/>
    <p:sldId id="331" r:id="rId33"/>
    <p:sldId id="332" r:id="rId34"/>
    <p:sldId id="273" r:id="rId35"/>
    <p:sldId id="318" r:id="rId36"/>
    <p:sldId id="274" r:id="rId37"/>
    <p:sldId id="275" r:id="rId38"/>
    <p:sldId id="355" r:id="rId39"/>
    <p:sldId id="358" r:id="rId40"/>
    <p:sldId id="357" r:id="rId41"/>
  </p:sldIdLst>
  <p:sldSz cx="9144000" cy="6858000" type="screen4x3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940" autoAdjust="0"/>
  </p:normalViewPr>
  <p:slideViewPr>
    <p:cSldViewPr>
      <p:cViewPr varScale="1">
        <p:scale>
          <a:sx n="48" d="100"/>
          <a:sy n="48" d="100"/>
        </p:scale>
        <p:origin x="498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6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6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28B058-9E93-4266-BF16-DC46FBC9DFCE}" type="datetimeFigureOut">
              <a:rPr lang="id-ID" smtClean="0"/>
              <a:pPr/>
              <a:t>09/10/2019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6766"/>
            <a:ext cx="2971800" cy="4976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6766"/>
            <a:ext cx="2971800" cy="4976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EA34EF-C1B0-472A-BE97-D70FBF4049D5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548166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5AC544-8EE9-4B94-A918-0C44A1E55ABB}" type="datetimeFigureOut">
              <a:rPr lang="en-US" smtClean="0"/>
              <a:pPr/>
              <a:t>10/9/2019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0ECDE3-8008-49C0-8E38-C99097301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5AC544-8EE9-4B94-A918-0C44A1E55ABB}" type="datetimeFigureOut">
              <a:rPr lang="en-US" smtClean="0"/>
              <a:pPr/>
              <a:t>10/9/2019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0ECDE3-8008-49C0-8E38-C99097301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5AC544-8EE9-4B94-A918-0C44A1E55ABB}" type="datetimeFigureOut">
              <a:rPr lang="en-US" smtClean="0"/>
              <a:pPr/>
              <a:t>10/9/2019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0ECDE3-8008-49C0-8E38-C99097301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8228013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F9A7E7-8811-4EAC-838D-63D46EF6FC3F}" type="slidenum">
              <a:rPr lang="en-US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8CADA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226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5AC544-8EE9-4B94-A918-0C44A1E55ABB}" type="datetimeFigureOut">
              <a:rPr lang="en-US" smtClean="0"/>
              <a:pPr/>
              <a:t>10/9/2019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0ECDE3-8008-49C0-8E38-C99097301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5AC544-8EE9-4B94-A918-0C44A1E55ABB}" type="datetimeFigureOut">
              <a:rPr lang="en-US" smtClean="0"/>
              <a:pPr/>
              <a:t>10/9/2019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0ECDE3-8008-49C0-8E38-C99097301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5AC544-8EE9-4B94-A918-0C44A1E55ABB}" type="datetimeFigureOut">
              <a:rPr lang="en-US" smtClean="0"/>
              <a:pPr/>
              <a:t>10/9/2019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0ECDE3-8008-49C0-8E38-C99097301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5AC544-8EE9-4B94-A918-0C44A1E55ABB}" type="datetimeFigureOut">
              <a:rPr lang="en-US" smtClean="0"/>
              <a:pPr/>
              <a:t>10/9/2019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0ECDE3-8008-49C0-8E38-C99097301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5AC544-8EE9-4B94-A918-0C44A1E55ABB}" type="datetimeFigureOut">
              <a:rPr lang="en-US" smtClean="0"/>
              <a:pPr/>
              <a:t>10/9/2019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0ECDE3-8008-49C0-8E38-C99097301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5AC544-8EE9-4B94-A918-0C44A1E55ABB}" type="datetimeFigureOut">
              <a:rPr lang="en-US" smtClean="0"/>
              <a:pPr/>
              <a:t>10/9/2019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0ECDE3-8008-49C0-8E38-C99097301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5AC544-8EE9-4B94-A918-0C44A1E55ABB}" type="datetimeFigureOut">
              <a:rPr lang="en-US" smtClean="0"/>
              <a:pPr/>
              <a:t>10/9/2019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0ECDE3-8008-49C0-8E38-C99097301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5AC544-8EE9-4B94-A918-0C44A1E55ABB}" type="datetimeFigureOut">
              <a:rPr lang="en-US" smtClean="0"/>
              <a:pPr/>
              <a:t>10/9/2019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60ECDE3-8008-49C0-8E38-C99097301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15AC544-8EE9-4B94-A918-0C44A1E55ABB}" type="datetimeFigureOut">
              <a:rPr lang="en-US" smtClean="0"/>
              <a:pPr/>
              <a:t>10/9/2019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60ECDE3-8008-49C0-8E38-C99097301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  <p:sldLayoutId id="2147483771" r:id="rId12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304800" y="1676400"/>
            <a:ext cx="8564880" cy="3048000"/>
          </a:xfrm>
          <a:prstGeom prst="rect">
            <a:avLst/>
          </a:prstGeom>
        </p:spPr>
        <p:txBody>
          <a:bodyPr anchor="ctr">
            <a:normAutofit fontScale="850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3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Bell MT" pitchFamily="18" charset="0"/>
                <a:ea typeface="+mj-ea"/>
                <a:cs typeface="+mj-cs"/>
              </a:rPr>
              <a:t>PEMBERDAYAAN KETANGGUHAN MASYARAKAT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Bell MT" pitchFamily="18" charset="0"/>
              <a:ea typeface="+mj-ea"/>
              <a:cs typeface="+mj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Bell MT" pitchFamily="18" charset="0"/>
                <a:ea typeface="+mj-ea"/>
                <a:cs typeface="+mj-cs"/>
              </a:rPr>
              <a:t>MELALUI</a:t>
            </a:r>
            <a:r>
              <a:rPr kumimoji="0" lang="en-US" sz="43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Bell MT" pitchFamily="18" charset="0"/>
                <a:ea typeface="+mj-ea"/>
                <a:cs typeface="+mj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Bell MT" pitchFamily="18" charset="0"/>
                <a:ea typeface="+mj-ea"/>
                <a:cs typeface="+mj-cs"/>
              </a:rPr>
              <a:t>PEMBENTUKAN DESA TANGGUH BENCANA (DESTANA)</a:t>
            </a:r>
            <a:r>
              <a:rPr kumimoji="0" lang="id-ID" sz="3600" b="0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Bell MT" pitchFamily="18" charset="0"/>
                <a:ea typeface="+mj-ea"/>
                <a:cs typeface="+mj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d-ID" sz="3600" baseline="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Bell MT" pitchFamily="18" charset="0"/>
                <a:ea typeface="+mj-ea"/>
                <a:cs typeface="+mj-cs"/>
              </a:rPr>
              <a:t>DI</a:t>
            </a:r>
            <a:r>
              <a:rPr lang="id-ID" sz="3600" dirty="0" smtClean="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Bell MT" pitchFamily="18" charset="0"/>
                <a:ea typeface="+mj-ea"/>
                <a:cs typeface="+mj-cs"/>
              </a:rPr>
              <a:t> DESA BEJI KECAMATAN NGAWEN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36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Bell MT" pitchFamily="18" charset="0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04337" y="5181600"/>
            <a:ext cx="619111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BADAN PENANGGULANGAN BENCANA DAERAH (BPBD)</a:t>
            </a:r>
          </a:p>
          <a:p>
            <a:pPr algn="ctr"/>
            <a:r>
              <a:rPr lang="en-US" dirty="0" smtClean="0"/>
              <a:t>KABUPATEN GUNUNGKIDUL</a:t>
            </a:r>
          </a:p>
          <a:p>
            <a:pPr algn="ctr"/>
            <a:r>
              <a:rPr lang="id-ID" dirty="0" smtClean="0"/>
              <a:t>OKTOBER</a:t>
            </a:r>
            <a:r>
              <a:rPr lang="en-US" dirty="0" smtClean="0"/>
              <a:t> 201</a:t>
            </a:r>
            <a:r>
              <a:rPr lang="id-ID" dirty="0" smtClean="0"/>
              <a:t>9</a:t>
            </a:r>
            <a:endParaRPr lang="en-US" dirty="0"/>
          </a:p>
        </p:txBody>
      </p:sp>
      <p:pic>
        <p:nvPicPr>
          <p:cNvPr id="6" name="Picture 2" descr="G:\BPBD\Gunungkidu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87115"/>
            <a:ext cx="1051520" cy="1360685"/>
          </a:xfrm>
          <a:prstGeom prst="rect">
            <a:avLst/>
          </a:prstGeom>
          <a:noFill/>
        </p:spPr>
      </p:pic>
      <p:pic>
        <p:nvPicPr>
          <p:cNvPr id="7" name="Picture 6" descr="bpbd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99896" y="76200"/>
            <a:ext cx="1319904" cy="1371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4000"/>
            <a:ext cx="8229600" cy="889000"/>
          </a:xfrm>
        </p:spPr>
        <p:txBody>
          <a:bodyPr/>
          <a:lstStyle/>
          <a:p>
            <a:pPr marL="54864" algn="just" eaLnBrk="1" fontAlgn="auto" hangingPunct="1">
              <a:spcAft>
                <a:spcPts val="0"/>
              </a:spcAft>
              <a:defRPr/>
            </a:pPr>
            <a:r>
              <a:rPr lang="en-US" sz="2400" dirty="0" err="1" smtClean="0">
                <a:solidFill>
                  <a:schemeClr val="tx2">
                    <a:satMod val="130000"/>
                  </a:schemeClr>
                </a:solidFill>
              </a:rPr>
              <a:t>Matriks</a:t>
            </a:r>
            <a:r>
              <a:rPr lang="en-US" sz="2400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satMod val="130000"/>
                  </a:schemeClr>
                </a:solidFill>
              </a:rPr>
              <a:t>Penentuan</a:t>
            </a:r>
            <a:r>
              <a:rPr lang="en-US" sz="2400" dirty="0" smtClean="0">
                <a:solidFill>
                  <a:schemeClr val="tx2">
                    <a:satMod val="130000"/>
                  </a:schemeClr>
                </a:solidFill>
              </a:rPr>
              <a:t> Tingkat </a:t>
            </a:r>
            <a:r>
              <a:rPr lang="en-US" sz="2400" dirty="0" err="1" smtClean="0">
                <a:solidFill>
                  <a:schemeClr val="tx2">
                    <a:satMod val="130000"/>
                  </a:schemeClr>
                </a:solidFill>
              </a:rPr>
              <a:t>Risiko</a:t>
            </a:r>
            <a:r>
              <a:rPr lang="en-US" sz="2400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satMod val="130000"/>
                  </a:schemeClr>
                </a:solidFill>
              </a:rPr>
              <a:t>Bencana</a:t>
            </a:r>
            <a:r>
              <a:rPr lang="en-US" sz="2400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satMod val="130000"/>
                  </a:schemeClr>
                </a:solidFill>
              </a:rPr>
              <a:t>di</a:t>
            </a:r>
            <a:r>
              <a:rPr lang="en-US" sz="2400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satMod val="130000"/>
                  </a:schemeClr>
                </a:solidFill>
              </a:rPr>
              <a:t>Kabupaten</a:t>
            </a:r>
            <a:r>
              <a:rPr lang="en-US" sz="2400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satMod val="130000"/>
                  </a:schemeClr>
                </a:solidFill>
              </a:rPr>
              <a:t>Gunungkidul</a:t>
            </a:r>
            <a:endParaRPr lang="id-ID" sz="2400" dirty="0">
              <a:solidFill>
                <a:schemeClr val="tx2">
                  <a:satMod val="130000"/>
                </a:scheme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" y="1143000"/>
          <a:ext cx="8839201" cy="5638799"/>
        </p:xfrm>
        <a:graphic>
          <a:graphicData uri="http://schemas.openxmlformats.org/drawingml/2006/table">
            <a:tbl>
              <a:tblPr/>
              <a:tblGrid>
                <a:gridCol w="609600"/>
                <a:gridCol w="609600"/>
                <a:gridCol w="2590800"/>
                <a:gridCol w="2514600"/>
                <a:gridCol w="2514601"/>
              </a:tblGrid>
              <a:tr h="460112"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id-ID" sz="1100">
                          <a:latin typeface="Calibri"/>
                          <a:ea typeface="Calibri"/>
                          <a:cs typeface="Times New Roman"/>
                        </a:rPr>
                        <a:t>TINGKAT RESIKO</a:t>
                      </a:r>
                    </a:p>
                  </a:txBody>
                  <a:tcPr marL="67030" marR="670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id-ID" sz="1600" dirty="0">
                          <a:latin typeface="Calibri"/>
                          <a:ea typeface="Calibri"/>
                          <a:cs typeface="Times New Roman"/>
                        </a:rPr>
                        <a:t>INDEK KAPASITAS</a:t>
                      </a:r>
                    </a:p>
                  </a:txBody>
                  <a:tcPr marL="67030" marR="670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460112">
                <a:tc gridSpan="2"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id-ID" sz="1600">
                          <a:latin typeface="Calibri"/>
                          <a:ea typeface="Calibri"/>
                          <a:cs typeface="Times New Roman"/>
                        </a:rPr>
                        <a:t>TINGGI</a:t>
                      </a:r>
                    </a:p>
                  </a:txBody>
                  <a:tcPr marL="67030" marR="670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id-ID" sz="1600">
                          <a:latin typeface="Calibri"/>
                          <a:ea typeface="Calibri"/>
                          <a:cs typeface="Times New Roman"/>
                        </a:rPr>
                        <a:t>SEDANG</a:t>
                      </a:r>
                    </a:p>
                  </a:txBody>
                  <a:tcPr marL="67030" marR="670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id-ID" sz="1600">
                          <a:latin typeface="Calibri"/>
                          <a:ea typeface="Calibri"/>
                          <a:cs typeface="Times New Roman"/>
                        </a:rPr>
                        <a:t>RENDAH</a:t>
                      </a:r>
                    </a:p>
                  </a:txBody>
                  <a:tcPr marL="67030" marR="670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4026">
                <a:tc rowSpan="3"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id-ID" sz="1600" dirty="0">
                          <a:latin typeface="Calibri"/>
                          <a:ea typeface="Calibri"/>
                          <a:cs typeface="Times New Roman"/>
                        </a:rPr>
                        <a:t>TINGKAT  KERUGIAN</a:t>
                      </a:r>
                    </a:p>
                  </a:txBody>
                  <a:tcPr marL="67030" marR="6703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id-ID" sz="1600" dirty="0" smtClean="0">
                          <a:latin typeface="Calibri"/>
                          <a:ea typeface="Calibri"/>
                          <a:cs typeface="Times New Roman"/>
                        </a:rPr>
                        <a:t>RENDAH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30" marR="6703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30" marR="670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id-ID" sz="1600" dirty="0">
                          <a:latin typeface="Calibri"/>
                          <a:ea typeface="Calibri"/>
                          <a:cs typeface="Times New Roman"/>
                        </a:rPr>
                        <a:t>Abrasi dan Gelombang Tinggi </a:t>
                      </a:r>
                    </a:p>
                  </a:txBody>
                  <a:tcPr marL="67030" marR="670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id-ID" sz="1600">
                          <a:latin typeface="Calibri"/>
                          <a:ea typeface="Calibri"/>
                          <a:cs typeface="Times New Roman"/>
                        </a:rPr>
                        <a:t>Banjir, Epidemi Penyakit</a:t>
                      </a:r>
                    </a:p>
                  </a:txBody>
                  <a:tcPr marL="67030" marR="670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594436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id-ID" sz="1600" dirty="0" smtClean="0">
                          <a:latin typeface="Calibri"/>
                          <a:ea typeface="Calibri"/>
                          <a:cs typeface="Times New Roman"/>
                        </a:rPr>
                        <a:t>SEDANG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30" marR="6703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30" marR="670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id-ID" sz="1600" dirty="0">
                          <a:latin typeface="Calibri"/>
                          <a:ea typeface="Calibri"/>
                          <a:cs typeface="Times New Roman"/>
                        </a:rPr>
                        <a:t>Angin Kencang</a:t>
                      </a:r>
                    </a:p>
                  </a:txBody>
                  <a:tcPr marL="67030" marR="670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id-ID" sz="1600" dirty="0">
                          <a:latin typeface="Calibri"/>
                          <a:ea typeface="Calibri"/>
                          <a:cs typeface="Times New Roman"/>
                        </a:rPr>
                        <a:t>Kebakaran, Tanah Longsor</a:t>
                      </a:r>
                    </a:p>
                  </a:txBody>
                  <a:tcPr marL="67030" marR="670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600113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id-ID" sz="1600" dirty="0" smtClean="0">
                          <a:latin typeface="Calibri"/>
                          <a:ea typeface="Calibri"/>
                          <a:cs typeface="Times New Roman"/>
                        </a:rPr>
                        <a:t>TINGGI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30" marR="6703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id-ID" sz="1600">
                          <a:latin typeface="Calibri"/>
                          <a:ea typeface="Calibri"/>
                          <a:cs typeface="Times New Roman"/>
                        </a:rPr>
                        <a:t>Kekeringan</a:t>
                      </a:r>
                    </a:p>
                  </a:txBody>
                  <a:tcPr marL="67030" marR="670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endParaRPr lang="id-ID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30" marR="670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id-ID" sz="1600" dirty="0">
                          <a:latin typeface="Calibri"/>
                          <a:ea typeface="Calibri"/>
                          <a:cs typeface="Times New Roman"/>
                        </a:rPr>
                        <a:t>Gempa Bumi, Tsunami </a:t>
                      </a:r>
                    </a:p>
                  </a:txBody>
                  <a:tcPr marL="67030" marR="670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89000"/>
          </a:xfrm>
        </p:spPr>
        <p:txBody>
          <a:bodyPr/>
          <a:lstStyle/>
          <a:p>
            <a:pPr marL="54864" algn="just" eaLnBrk="1" fontAlgn="auto" hangingPunct="1">
              <a:spcAft>
                <a:spcPts val="0"/>
              </a:spcAft>
              <a:defRPr/>
            </a:pPr>
            <a:r>
              <a:rPr lang="en-US" sz="2400" dirty="0" err="1" smtClean="0">
                <a:solidFill>
                  <a:schemeClr val="tx2">
                    <a:satMod val="130000"/>
                  </a:schemeClr>
                </a:solidFill>
              </a:rPr>
              <a:t>Matriks</a:t>
            </a:r>
            <a:r>
              <a:rPr lang="en-US" sz="2400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satMod val="130000"/>
                  </a:schemeClr>
                </a:solidFill>
              </a:rPr>
              <a:t>Penentuan</a:t>
            </a:r>
            <a:r>
              <a:rPr lang="en-US" sz="2400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satMod val="130000"/>
                  </a:schemeClr>
                </a:solidFill>
              </a:rPr>
              <a:t>Bencana</a:t>
            </a:r>
            <a:r>
              <a:rPr lang="en-US" sz="2400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satMod val="130000"/>
                  </a:schemeClr>
                </a:solidFill>
              </a:rPr>
              <a:t>Prioritas</a:t>
            </a:r>
            <a:r>
              <a:rPr lang="en-US" sz="2400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satMod val="130000"/>
                  </a:schemeClr>
                </a:solidFill>
              </a:rPr>
              <a:t>di</a:t>
            </a:r>
            <a:r>
              <a:rPr lang="en-US" sz="2400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satMod val="130000"/>
                  </a:schemeClr>
                </a:solidFill>
              </a:rPr>
              <a:t>Kabupaten</a:t>
            </a:r>
            <a:r>
              <a:rPr lang="en-US" sz="2400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satMod val="130000"/>
                  </a:schemeClr>
                </a:solidFill>
              </a:rPr>
              <a:t>Gunungkidul</a:t>
            </a:r>
            <a:endParaRPr lang="id-ID" sz="2400" dirty="0">
              <a:solidFill>
                <a:schemeClr val="tx2">
                  <a:satMod val="130000"/>
                </a:scheme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1" y="914400"/>
          <a:ext cx="8839199" cy="5791200"/>
        </p:xfrm>
        <a:graphic>
          <a:graphicData uri="http://schemas.openxmlformats.org/drawingml/2006/table">
            <a:tbl>
              <a:tblPr/>
              <a:tblGrid>
                <a:gridCol w="609599"/>
                <a:gridCol w="609600"/>
                <a:gridCol w="2438400"/>
                <a:gridCol w="2590800"/>
                <a:gridCol w="2590800"/>
              </a:tblGrid>
              <a:tr h="452793"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id-ID" sz="1100" dirty="0">
                          <a:latin typeface="Calibri"/>
                          <a:ea typeface="Calibri"/>
                          <a:cs typeface="Times New Roman"/>
                        </a:rPr>
                        <a:t>BENCANA PRIORITAS</a:t>
                      </a:r>
                    </a:p>
                  </a:txBody>
                  <a:tcPr marL="67030" marR="670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id-ID" sz="1800" dirty="0">
                          <a:latin typeface="Calibri"/>
                          <a:ea typeface="Calibri"/>
                          <a:cs typeface="Times New Roman"/>
                        </a:rPr>
                        <a:t>TINGKAT RESIKO</a:t>
                      </a:r>
                    </a:p>
                  </a:txBody>
                  <a:tcPr marL="67030" marR="670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452793">
                <a:tc gridSpan="2"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id-ID" sz="1800" dirty="0">
                          <a:latin typeface="Calibri"/>
                          <a:ea typeface="Calibri"/>
                          <a:cs typeface="Times New Roman"/>
                        </a:rPr>
                        <a:t>RENDAH</a:t>
                      </a:r>
                    </a:p>
                  </a:txBody>
                  <a:tcPr marL="67030" marR="670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id-ID" sz="1800">
                          <a:latin typeface="Calibri"/>
                          <a:ea typeface="Calibri"/>
                          <a:cs typeface="Times New Roman"/>
                        </a:rPr>
                        <a:t>SEDANG</a:t>
                      </a:r>
                    </a:p>
                  </a:txBody>
                  <a:tcPr marL="67030" marR="670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id-ID" sz="1800" dirty="0">
                          <a:latin typeface="Calibri"/>
                          <a:ea typeface="Calibri"/>
                          <a:cs typeface="Times New Roman"/>
                        </a:rPr>
                        <a:t>TINGGI</a:t>
                      </a:r>
                    </a:p>
                  </a:txBody>
                  <a:tcPr marL="67030" marR="670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9783">
                <a:tc rowSpan="3"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id-ID" sz="1600" dirty="0">
                          <a:latin typeface="Calibri"/>
                          <a:ea typeface="Calibri"/>
                          <a:cs typeface="Times New Roman"/>
                        </a:rPr>
                        <a:t>TINGKAT  KECENDERUNGAN</a:t>
                      </a:r>
                    </a:p>
                  </a:txBody>
                  <a:tcPr marL="67030" marR="6703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id-ID" sz="1600" dirty="0" smtClean="0">
                          <a:latin typeface="Calibri"/>
                          <a:ea typeface="Calibri"/>
                          <a:cs typeface="Times New Roman"/>
                        </a:rPr>
                        <a:t>MENURUN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30" marR="6703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30" marR="670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30" marR="670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30" marR="670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81117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id-ID" sz="1600" dirty="0" smtClean="0">
                          <a:latin typeface="Calibri"/>
                          <a:ea typeface="Calibri"/>
                          <a:cs typeface="Times New Roman"/>
                        </a:rPr>
                        <a:t>TETAP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30" marR="6703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30" marR="670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id-ID" sz="1800" dirty="0">
                          <a:latin typeface="Calibri"/>
                          <a:ea typeface="Calibri"/>
                          <a:cs typeface="Times New Roman"/>
                        </a:rPr>
                        <a:t>Abrasi dan Gelombang Tinggi </a:t>
                      </a:r>
                    </a:p>
                  </a:txBody>
                  <a:tcPr marL="67030" marR="670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id-ID" sz="1800">
                          <a:latin typeface="Calibri"/>
                          <a:ea typeface="Calibri"/>
                          <a:cs typeface="Times New Roman"/>
                        </a:rPr>
                        <a:t>Gempa Bumi, Tsunami, Epidemi penyakit, Tanah Longsor</a:t>
                      </a:r>
                    </a:p>
                  </a:txBody>
                  <a:tcPr marL="67030" marR="670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574659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id-ID" sz="1600" dirty="0" smtClean="0">
                          <a:latin typeface="Calibri"/>
                          <a:ea typeface="Calibri"/>
                          <a:cs typeface="Times New Roman"/>
                        </a:rPr>
                        <a:t>MENINGKAT</a:t>
                      </a:r>
                      <a:endParaRPr lang="id-ID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30" marR="6703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30" marR="670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id-ID" sz="1800">
                          <a:latin typeface="Calibri"/>
                          <a:ea typeface="Calibri"/>
                          <a:cs typeface="Times New Roman"/>
                        </a:rPr>
                        <a:t>Banjir, Kebakaran</a:t>
                      </a:r>
                    </a:p>
                  </a:txBody>
                  <a:tcPr marL="67030" marR="670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id-ID" sz="1800" dirty="0">
                          <a:latin typeface="Calibri"/>
                          <a:ea typeface="Calibri"/>
                          <a:cs typeface="Times New Roman"/>
                        </a:rPr>
                        <a:t>Angin Kencang, Kekeringan</a:t>
                      </a:r>
                    </a:p>
                  </a:txBody>
                  <a:tcPr marL="67030" marR="670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pPr marL="54864" algn="ctr" eaLnBrk="1" fontAlgn="auto" hangingPunct="1">
              <a:spcAft>
                <a:spcPts val="0"/>
              </a:spcAft>
              <a:defRPr/>
            </a:pPr>
            <a:r>
              <a:rPr lang="id-ID" dirty="0" smtClean="0">
                <a:solidFill>
                  <a:schemeClr val="tx2">
                    <a:satMod val="130000"/>
                  </a:schemeClr>
                </a:solidFill>
              </a:rPr>
              <a:t>SEJARAH KEJADIAN BENCANA</a:t>
            </a:r>
            <a:endParaRPr lang="en-US" dirty="0">
              <a:solidFill>
                <a:schemeClr val="tx2">
                  <a:satMod val="130000"/>
                </a:scheme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57158" y="928670"/>
          <a:ext cx="8456458" cy="5572142"/>
        </p:xfrm>
        <a:graphic>
          <a:graphicData uri="http://schemas.openxmlformats.org/drawingml/2006/table">
            <a:tbl>
              <a:tblPr/>
              <a:tblGrid>
                <a:gridCol w="800405"/>
                <a:gridCol w="800405"/>
                <a:gridCol w="879412"/>
                <a:gridCol w="879412"/>
                <a:gridCol w="799465"/>
                <a:gridCol w="799465"/>
                <a:gridCol w="666848"/>
                <a:gridCol w="677194"/>
                <a:gridCol w="687539"/>
                <a:gridCol w="655563"/>
                <a:gridCol w="810750"/>
              </a:tblGrid>
              <a:tr h="357953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id-ID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dirty="0">
                          <a:latin typeface="+mn-lt"/>
                          <a:ea typeface="Calibri"/>
                          <a:cs typeface="Times New Roman"/>
                        </a:rPr>
                        <a:t>Jenis Bencana</a:t>
                      </a:r>
                      <a:endParaRPr lang="en-US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Korban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86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Long-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sor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Keba</a:t>
                      </a:r>
                      <a:r>
                        <a:rPr lang="en-US" sz="1400">
                          <a:latin typeface="+mn-lt"/>
                          <a:ea typeface="Calibri"/>
                          <a:cs typeface="Times New Roman"/>
                        </a:rPr>
                        <a:t>-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karan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Angin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Topan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Banjir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Gempa Bumi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Calibri"/>
                          <a:cs typeface="Times New Roman"/>
                        </a:rPr>
                        <a:t>Amblesan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Petir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Listrik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Lain-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Lain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744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2001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50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4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14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49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-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-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-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-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119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4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2002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7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14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42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-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-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-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-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-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-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63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4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2003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15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10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74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6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-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3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-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115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4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2004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11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19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131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-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-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3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-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170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4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2005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33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18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50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110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-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-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3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-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195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447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86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2006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35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6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360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-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10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-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-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4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6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180.107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4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2007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32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14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89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63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-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-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15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235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4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Calibri"/>
                          <a:cs typeface="Times New Roman"/>
                        </a:rPr>
                        <a:t>2008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Calibri"/>
                          <a:cs typeface="Times New Roman"/>
                        </a:rPr>
                        <a:t>25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Calibri"/>
                          <a:cs typeface="Times New Roman"/>
                        </a:rPr>
                        <a:t>17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Calibri"/>
                          <a:cs typeface="Times New Roman"/>
                        </a:rPr>
                        <a:t>52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-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Calibri"/>
                          <a:cs typeface="Times New Roman"/>
                        </a:rPr>
                        <a:t>23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Calibri"/>
                          <a:cs typeface="Times New Roman"/>
                        </a:rPr>
                        <a:t>129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4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Calibri"/>
                          <a:cs typeface="Times New Roman"/>
                        </a:rPr>
                        <a:t>2009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Calibri"/>
                          <a:cs typeface="Times New Roman"/>
                        </a:rPr>
                        <a:t>18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Calibri"/>
                          <a:cs typeface="Times New Roman"/>
                        </a:rPr>
                        <a:t>20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Calibri"/>
                          <a:cs typeface="Times New Roman"/>
                        </a:rPr>
                        <a:t>246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-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Calibri"/>
                          <a:cs typeface="Times New Roman"/>
                        </a:rPr>
                        <a:t>303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4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Calibri"/>
                          <a:cs typeface="Times New Roman"/>
                        </a:rPr>
                        <a:t>2010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Calibri"/>
                          <a:cs typeface="Times New Roman"/>
                        </a:rPr>
                        <a:t>20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Calibri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Calibri"/>
                          <a:cs typeface="Times New Roman"/>
                        </a:rPr>
                        <a:t>35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-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Calibri"/>
                          <a:cs typeface="Times New Roman"/>
                        </a:rPr>
                        <a:t>71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4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Calibri"/>
                          <a:cs typeface="Times New Roman"/>
                        </a:rPr>
                        <a:t>2011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Calibri"/>
                          <a:cs typeface="Times New Roman"/>
                        </a:rPr>
                        <a:t>56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Calibri"/>
                          <a:cs typeface="Times New Roman"/>
                        </a:rPr>
                        <a:t>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Calibri"/>
                          <a:cs typeface="Times New Roman"/>
                        </a:rPr>
                        <a:t>65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Calibri"/>
                          <a:cs typeface="Times New Roman"/>
                        </a:rPr>
                        <a:t>21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-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Calibri"/>
                          <a:cs typeface="Times New Roman"/>
                        </a:rPr>
                        <a:t>321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4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Calibri"/>
                          <a:cs typeface="Times New Roman"/>
                        </a:rPr>
                        <a:t>2012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Calibri"/>
                          <a:cs typeface="Times New Roman"/>
                        </a:rPr>
                        <a:t>16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Calibri"/>
                          <a:cs typeface="Times New Roman"/>
                        </a:rPr>
                        <a:t>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Calibri"/>
                          <a:cs typeface="Times New Roman"/>
                        </a:rPr>
                        <a:t>48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-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-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Calibri"/>
                          <a:cs typeface="Times New Roman"/>
                        </a:rPr>
                        <a:t>272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4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Calibri"/>
                          <a:cs typeface="Times New Roman"/>
                        </a:rPr>
                        <a:t>2013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Calibri"/>
                          <a:cs typeface="Times New Roman"/>
                        </a:rPr>
                        <a:t>64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Calibri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Calibri"/>
                          <a:cs typeface="Times New Roman"/>
                        </a:rPr>
                        <a:t>40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Calibri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-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-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Calibri"/>
                          <a:cs typeface="Times New Roman"/>
                        </a:rPr>
                        <a:t>14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Calibri"/>
                          <a:cs typeface="Times New Roman"/>
                        </a:rPr>
                        <a:t>476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43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2014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67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dirty="0" smtClean="0"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en-US" sz="1400" dirty="0" smtClean="0">
                          <a:latin typeface="+mn-lt"/>
                          <a:ea typeface="Calibri"/>
                          <a:cs typeface="Times New Roman"/>
                        </a:rPr>
                        <a:t>5</a:t>
                      </a:r>
                      <a:endParaRPr lang="en-US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+mn-lt"/>
                          <a:ea typeface="Calibri"/>
                          <a:cs typeface="Times New Roman"/>
                        </a:rPr>
                        <a:t>31</a:t>
                      </a:r>
                      <a:endParaRPr lang="en-US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-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-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+mn-lt"/>
                          <a:ea typeface="Calibri"/>
                          <a:cs typeface="Times New Roman"/>
                        </a:rPr>
                        <a:t>20</a:t>
                      </a:r>
                      <a:endParaRPr lang="en-US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142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86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Jml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>
                          <a:latin typeface="+mn-lt"/>
                          <a:ea typeface="Calibri"/>
                          <a:cs typeface="Times New Roman"/>
                        </a:rPr>
                        <a:t>449</a:t>
                      </a:r>
                      <a:endParaRPr lang="en-US" sz="14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id-ID" sz="1400" dirty="0" smtClean="0">
                          <a:latin typeface="+mn-lt"/>
                          <a:ea typeface="Calibri"/>
                          <a:cs typeface="Times New Roman"/>
                        </a:rPr>
                        <a:t>8</a:t>
                      </a:r>
                      <a:r>
                        <a:rPr lang="en-US" sz="1400" dirty="0" smtClean="0">
                          <a:latin typeface="+mn-lt"/>
                          <a:ea typeface="Calibri"/>
                          <a:cs typeface="Times New Roman"/>
                        </a:rPr>
                        <a:t>6</a:t>
                      </a:r>
                      <a:endParaRPr lang="en-US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+mn-lt"/>
                          <a:ea typeface="Calibri"/>
                          <a:cs typeface="Times New Roman"/>
                        </a:rPr>
                        <a:t>1275</a:t>
                      </a:r>
                      <a:endParaRPr lang="en-US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id-ID" sz="1400" dirty="0" smtClean="0">
                          <a:latin typeface="+mn-lt"/>
                          <a:ea typeface="Calibri"/>
                          <a:cs typeface="Times New Roman"/>
                        </a:rPr>
                        <a:t>6</a:t>
                      </a:r>
                      <a:r>
                        <a:rPr lang="en-US" sz="1400" dirty="0" smtClean="0"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  <a:endParaRPr lang="en-US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d-ID" sz="1400" dirty="0" smtClean="0">
                          <a:latin typeface="+mn-lt"/>
                          <a:ea typeface="Calibri"/>
                          <a:cs typeface="Times New Roman"/>
                        </a:rPr>
                        <a:t>1</a:t>
                      </a:r>
                      <a:r>
                        <a:rPr lang="en-US" sz="1400" dirty="0" smtClean="0">
                          <a:latin typeface="+mn-lt"/>
                          <a:ea typeface="Calibri"/>
                          <a:cs typeface="Times New Roman"/>
                        </a:rPr>
                        <a:t>4</a:t>
                      </a:r>
                      <a:endParaRPr lang="en-US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en-US" sz="1400" dirty="0">
                          <a:latin typeface="+mn-lt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latin typeface="+mn-lt"/>
                          <a:ea typeface="Calibri"/>
                          <a:cs typeface="Times New Roman"/>
                        </a:rPr>
                        <a:t>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id-ID" sz="1400" dirty="0" smtClean="0">
                          <a:latin typeface="+mn-lt"/>
                          <a:ea typeface="Calibri"/>
                          <a:cs typeface="Times New Roman"/>
                        </a:rPr>
                        <a:t>9</a:t>
                      </a:r>
                      <a:r>
                        <a:rPr lang="en-US" sz="1400" dirty="0" smtClean="0">
                          <a:latin typeface="+mn-lt"/>
                          <a:ea typeface="Calibri"/>
                          <a:cs typeface="Times New Roman"/>
                        </a:rPr>
                        <a:t>9</a:t>
                      </a:r>
                      <a:endParaRPr lang="en-US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Calibri"/>
                          <a:cs typeface="Times New Roman"/>
                        </a:rPr>
                        <a:t>182.</a:t>
                      </a:r>
                      <a:r>
                        <a:rPr lang="id-ID" sz="1400" dirty="0">
                          <a:latin typeface="+mn-lt"/>
                          <a:ea typeface="Calibri"/>
                          <a:cs typeface="Times New Roman"/>
                        </a:rPr>
                        <a:t>970</a:t>
                      </a:r>
                      <a:endParaRPr lang="en-US" sz="14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/>
          </p:cNvSpPr>
          <p:nvPr>
            <p:ph type="title"/>
          </p:nvPr>
        </p:nvSpPr>
        <p:spPr>
          <a:xfrm>
            <a:off x="517281" y="836613"/>
            <a:ext cx="8229600" cy="1143000"/>
          </a:xfrm>
          <a:solidFill>
            <a:srgbClr val="FFC000"/>
          </a:solidFill>
        </p:spPr>
        <p:txBody>
          <a:bodyPr/>
          <a:lstStyle/>
          <a:p>
            <a:pPr algn="ctr" eaLnBrk="1" hangingPunct="1"/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Baskerville Old Face" pitchFamily="18" charset="0"/>
              </a:rPr>
              <a:t>VISI PENANGGULANGAN BENCANA KABUPATEN GUNUNGKIDUL</a:t>
            </a:r>
          </a:p>
        </p:txBody>
      </p:sp>
      <p:sp>
        <p:nvSpPr>
          <p:cNvPr id="8195" name="Rectangle 3"/>
          <p:cNvSpPr>
            <a:spLocks noGrp="1"/>
          </p:cNvSpPr>
          <p:nvPr>
            <p:ph idx="1"/>
          </p:nvPr>
        </p:nvSpPr>
        <p:spPr>
          <a:xfrm>
            <a:off x="517281" y="2708275"/>
            <a:ext cx="8229600" cy="2649538"/>
          </a:xfr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marL="88900" indent="0" algn="just" eaLnBrk="1" hangingPunct="1">
              <a:buFont typeface="Wingdings 3" pitchFamily="18" charset="2"/>
              <a:buNone/>
            </a:pPr>
            <a:r>
              <a:rPr lang="en-US" sz="3400" i="1" dirty="0" smtClean="0">
                <a:latin typeface="Bodoni MT Black" pitchFamily="18" charset="0"/>
              </a:rPr>
              <a:t>“MEWUJUDKAN MASYARAKAT GUNUNGKIDUL YANG PEKA, TANGGAP DAN TANGGUH TERHADAP BENCANA”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/>
          </p:cNvSpPr>
          <p:nvPr>
            <p:ph type="title"/>
          </p:nvPr>
        </p:nvSpPr>
        <p:spPr>
          <a:xfrm>
            <a:off x="417635" y="274638"/>
            <a:ext cx="8269165" cy="1143000"/>
          </a:xfrm>
          <a:solidFill>
            <a:srgbClr val="FFC000"/>
          </a:solidFill>
        </p:spPr>
        <p:txBody>
          <a:bodyPr/>
          <a:lstStyle/>
          <a:p>
            <a:pPr algn="ctr" eaLnBrk="1" hangingPunct="1"/>
            <a:r>
              <a:rPr lang="en-US" sz="3200" smtClean="0">
                <a:latin typeface="Georgia" pitchFamily="18" charset="0"/>
              </a:rPr>
              <a:t>MISI PENANGGULANGAN BENCANA KABUPATEN GUNUNGKIDUL</a:t>
            </a:r>
          </a:p>
        </p:txBody>
      </p:sp>
      <p:sp>
        <p:nvSpPr>
          <p:cNvPr id="9219" name="Rectangle 3"/>
          <p:cNvSpPr>
            <a:spLocks noGrp="1"/>
          </p:cNvSpPr>
          <p:nvPr>
            <p:ph idx="1"/>
          </p:nvPr>
        </p:nvSpPr>
        <p:spPr>
          <a:xfrm>
            <a:off x="451338" y="1714500"/>
            <a:ext cx="8229600" cy="4872038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 algn="just" eaLnBrk="1" hangingPunct="1"/>
            <a:r>
              <a:rPr lang="en-US" sz="2800" dirty="0" err="1" smtClean="0">
                <a:latin typeface="Georgia" pitchFamily="18" charset="0"/>
              </a:rPr>
              <a:t>Membangun</a:t>
            </a:r>
            <a:r>
              <a:rPr lang="en-US" sz="2800" dirty="0" smtClean="0">
                <a:latin typeface="Georgia" pitchFamily="18" charset="0"/>
              </a:rPr>
              <a:t> </a:t>
            </a:r>
            <a:r>
              <a:rPr lang="en-US" sz="2800" dirty="0" err="1" smtClean="0">
                <a:latin typeface="Georgia" pitchFamily="18" charset="0"/>
              </a:rPr>
              <a:t>dan</a:t>
            </a:r>
            <a:r>
              <a:rPr lang="en-US" sz="2800" dirty="0" smtClean="0">
                <a:latin typeface="Georgia" pitchFamily="18" charset="0"/>
              </a:rPr>
              <a:t> </a:t>
            </a:r>
            <a:r>
              <a:rPr lang="en-US" sz="2800" dirty="0" err="1" smtClean="0">
                <a:latin typeface="Georgia" pitchFamily="18" charset="0"/>
              </a:rPr>
              <a:t>menyelenggarakan</a:t>
            </a:r>
            <a:r>
              <a:rPr lang="en-US" sz="2800" dirty="0" smtClean="0">
                <a:latin typeface="Georgia" pitchFamily="18" charset="0"/>
              </a:rPr>
              <a:t> </a:t>
            </a:r>
            <a:r>
              <a:rPr lang="en-US" sz="2800" dirty="0" err="1" smtClean="0">
                <a:latin typeface="Georgia" pitchFamily="18" charset="0"/>
              </a:rPr>
              <a:t>sistem</a:t>
            </a:r>
            <a:r>
              <a:rPr lang="en-US" sz="2800" dirty="0" smtClean="0">
                <a:latin typeface="Georgia" pitchFamily="18" charset="0"/>
              </a:rPr>
              <a:t> </a:t>
            </a:r>
            <a:r>
              <a:rPr lang="en-US" sz="2800" dirty="0" err="1" smtClean="0">
                <a:latin typeface="Georgia" pitchFamily="18" charset="0"/>
              </a:rPr>
              <a:t>penanggulangan</a:t>
            </a:r>
            <a:r>
              <a:rPr lang="en-US" sz="2800" dirty="0" smtClean="0">
                <a:latin typeface="Georgia" pitchFamily="18" charset="0"/>
              </a:rPr>
              <a:t> </a:t>
            </a:r>
            <a:r>
              <a:rPr lang="en-US" sz="2800" dirty="0" err="1" smtClean="0">
                <a:latin typeface="Georgia" pitchFamily="18" charset="0"/>
              </a:rPr>
              <a:t>bencana</a:t>
            </a:r>
            <a:r>
              <a:rPr lang="en-US" sz="2800" dirty="0" smtClean="0">
                <a:latin typeface="Georgia" pitchFamily="18" charset="0"/>
              </a:rPr>
              <a:t> yang </a:t>
            </a:r>
            <a:r>
              <a:rPr lang="en-US" sz="2800" dirty="0" err="1" smtClean="0">
                <a:latin typeface="Georgia" pitchFamily="18" charset="0"/>
              </a:rPr>
              <a:t>komprehensif</a:t>
            </a:r>
            <a:r>
              <a:rPr lang="en-US" sz="2800" dirty="0" smtClean="0">
                <a:latin typeface="Georgia" pitchFamily="18" charset="0"/>
              </a:rPr>
              <a:t>.</a:t>
            </a:r>
          </a:p>
          <a:p>
            <a:pPr algn="just" eaLnBrk="1" hangingPunct="1"/>
            <a:r>
              <a:rPr lang="en-US" sz="2800" dirty="0" err="1" smtClean="0">
                <a:latin typeface="Georgia" pitchFamily="18" charset="0"/>
              </a:rPr>
              <a:t>Meningkatkan</a:t>
            </a:r>
            <a:r>
              <a:rPr lang="en-US" sz="2800" dirty="0" smtClean="0">
                <a:latin typeface="Georgia" pitchFamily="18" charset="0"/>
              </a:rPr>
              <a:t> </a:t>
            </a:r>
            <a:r>
              <a:rPr lang="en-US" sz="2800" dirty="0" err="1" smtClean="0">
                <a:latin typeface="Georgia" pitchFamily="18" charset="0"/>
              </a:rPr>
              <a:t>kapasitas</a:t>
            </a:r>
            <a:r>
              <a:rPr lang="en-US" sz="2800" dirty="0" smtClean="0">
                <a:latin typeface="Georgia" pitchFamily="18" charset="0"/>
              </a:rPr>
              <a:t> </a:t>
            </a:r>
            <a:r>
              <a:rPr lang="en-US" sz="2800" dirty="0" err="1" smtClean="0">
                <a:latin typeface="Georgia" pitchFamily="18" charset="0"/>
              </a:rPr>
              <a:t>sumber</a:t>
            </a:r>
            <a:r>
              <a:rPr lang="en-US" sz="2800" dirty="0" smtClean="0">
                <a:latin typeface="Georgia" pitchFamily="18" charset="0"/>
              </a:rPr>
              <a:t> </a:t>
            </a:r>
            <a:r>
              <a:rPr lang="en-US" sz="2800" dirty="0" err="1" smtClean="0">
                <a:latin typeface="Georgia" pitchFamily="18" charset="0"/>
              </a:rPr>
              <a:t>daya</a:t>
            </a:r>
            <a:r>
              <a:rPr lang="en-US" sz="2800" dirty="0" smtClean="0">
                <a:latin typeface="Georgia" pitchFamily="18" charset="0"/>
              </a:rPr>
              <a:t> </a:t>
            </a:r>
            <a:r>
              <a:rPr lang="en-US" sz="2800" dirty="0" err="1" smtClean="0">
                <a:latin typeface="Georgia" pitchFamily="18" charset="0"/>
              </a:rPr>
              <a:t>manusia</a:t>
            </a:r>
            <a:r>
              <a:rPr lang="en-US" sz="2800" dirty="0" smtClean="0">
                <a:latin typeface="Georgia" pitchFamily="18" charset="0"/>
              </a:rPr>
              <a:t> </a:t>
            </a:r>
            <a:r>
              <a:rPr lang="en-US" sz="2800" dirty="0" err="1" smtClean="0">
                <a:latin typeface="Georgia" pitchFamily="18" charset="0"/>
              </a:rPr>
              <a:t>dalam</a:t>
            </a:r>
            <a:r>
              <a:rPr lang="en-US" sz="2800" dirty="0" smtClean="0">
                <a:latin typeface="Georgia" pitchFamily="18" charset="0"/>
              </a:rPr>
              <a:t> </a:t>
            </a:r>
            <a:r>
              <a:rPr lang="en-US" sz="2800" dirty="0" err="1" smtClean="0">
                <a:latin typeface="Georgia" pitchFamily="18" charset="0"/>
              </a:rPr>
              <a:t>penanggulangan</a:t>
            </a:r>
            <a:r>
              <a:rPr lang="en-US" sz="2800" dirty="0" smtClean="0">
                <a:latin typeface="Georgia" pitchFamily="18" charset="0"/>
              </a:rPr>
              <a:t> </a:t>
            </a:r>
            <a:r>
              <a:rPr lang="en-US" sz="2800" dirty="0" err="1" smtClean="0">
                <a:latin typeface="Georgia" pitchFamily="18" charset="0"/>
              </a:rPr>
              <a:t>bencana</a:t>
            </a:r>
            <a:endParaRPr lang="en-US" sz="2800" dirty="0" smtClean="0">
              <a:latin typeface="Georgia" pitchFamily="18" charset="0"/>
            </a:endParaRPr>
          </a:p>
          <a:p>
            <a:pPr algn="just" eaLnBrk="1" hangingPunct="1"/>
            <a:r>
              <a:rPr lang="en-US" sz="2800" dirty="0" err="1" smtClean="0">
                <a:latin typeface="Georgia" pitchFamily="18" charset="0"/>
              </a:rPr>
              <a:t>Meningkatkan</a:t>
            </a:r>
            <a:r>
              <a:rPr lang="en-US" sz="2800" dirty="0" smtClean="0">
                <a:latin typeface="Georgia" pitchFamily="18" charset="0"/>
              </a:rPr>
              <a:t> </a:t>
            </a:r>
            <a:r>
              <a:rPr lang="en-US" sz="2800" dirty="0" err="1" smtClean="0">
                <a:latin typeface="Georgia" pitchFamily="18" charset="0"/>
              </a:rPr>
              <a:t>sarana</a:t>
            </a:r>
            <a:r>
              <a:rPr lang="en-US" sz="2800" dirty="0" smtClean="0">
                <a:latin typeface="Georgia" pitchFamily="18" charset="0"/>
              </a:rPr>
              <a:t> </a:t>
            </a:r>
            <a:r>
              <a:rPr lang="en-US" sz="2800" dirty="0" err="1" smtClean="0">
                <a:latin typeface="Georgia" pitchFamily="18" charset="0"/>
              </a:rPr>
              <a:t>dan</a:t>
            </a:r>
            <a:r>
              <a:rPr lang="en-US" sz="2800" dirty="0" smtClean="0">
                <a:latin typeface="Georgia" pitchFamily="18" charset="0"/>
              </a:rPr>
              <a:t> </a:t>
            </a:r>
            <a:r>
              <a:rPr lang="en-US" sz="2800" dirty="0" err="1" smtClean="0">
                <a:latin typeface="Georgia" pitchFamily="18" charset="0"/>
              </a:rPr>
              <a:t>prasarana</a:t>
            </a:r>
            <a:r>
              <a:rPr lang="en-US" sz="2800" dirty="0" smtClean="0">
                <a:latin typeface="Georgia" pitchFamily="18" charset="0"/>
              </a:rPr>
              <a:t> </a:t>
            </a:r>
            <a:r>
              <a:rPr lang="en-US" sz="2800" dirty="0" err="1" smtClean="0">
                <a:latin typeface="Georgia" pitchFamily="18" charset="0"/>
              </a:rPr>
              <a:t>dalam</a:t>
            </a:r>
            <a:r>
              <a:rPr lang="en-US" sz="2800" dirty="0" smtClean="0">
                <a:latin typeface="Georgia" pitchFamily="18" charset="0"/>
              </a:rPr>
              <a:t> </a:t>
            </a:r>
            <a:r>
              <a:rPr lang="en-US" sz="2800" dirty="0" err="1" smtClean="0">
                <a:latin typeface="Georgia" pitchFamily="18" charset="0"/>
              </a:rPr>
              <a:t>penanggulangan</a:t>
            </a:r>
            <a:r>
              <a:rPr lang="en-US" sz="2800" dirty="0" smtClean="0">
                <a:latin typeface="Georgia" pitchFamily="18" charset="0"/>
              </a:rPr>
              <a:t> </a:t>
            </a:r>
            <a:r>
              <a:rPr lang="en-US" sz="2800" dirty="0" err="1" smtClean="0">
                <a:latin typeface="Georgia" pitchFamily="18" charset="0"/>
              </a:rPr>
              <a:t>bencana</a:t>
            </a:r>
            <a:endParaRPr lang="en-US" sz="2800" dirty="0" smtClean="0">
              <a:latin typeface="Georgia" pitchFamily="18" charset="0"/>
            </a:endParaRPr>
          </a:p>
          <a:p>
            <a:pPr algn="just" eaLnBrk="1" hangingPunct="1"/>
            <a:r>
              <a:rPr lang="en-US" sz="2800" dirty="0" err="1" smtClean="0">
                <a:latin typeface="Georgia" pitchFamily="18" charset="0"/>
              </a:rPr>
              <a:t>Meningkatkan</a:t>
            </a:r>
            <a:r>
              <a:rPr lang="en-US" sz="2800" dirty="0" smtClean="0">
                <a:latin typeface="Georgia" pitchFamily="18" charset="0"/>
              </a:rPr>
              <a:t> </a:t>
            </a:r>
            <a:r>
              <a:rPr lang="en-US" sz="2800" dirty="0" err="1" smtClean="0">
                <a:latin typeface="Georgia" pitchFamily="18" charset="0"/>
              </a:rPr>
              <a:t>kerjasama</a:t>
            </a:r>
            <a:r>
              <a:rPr lang="en-US" sz="2800" dirty="0" smtClean="0">
                <a:latin typeface="Georgia" pitchFamily="18" charset="0"/>
              </a:rPr>
              <a:t> </a:t>
            </a:r>
            <a:r>
              <a:rPr lang="en-US" sz="2800" dirty="0" err="1" smtClean="0">
                <a:latin typeface="Georgia" pitchFamily="18" charset="0"/>
              </a:rPr>
              <a:t>antar</a:t>
            </a:r>
            <a:r>
              <a:rPr lang="en-US" sz="2800" dirty="0" smtClean="0">
                <a:latin typeface="Georgia" pitchFamily="18" charset="0"/>
              </a:rPr>
              <a:t> </a:t>
            </a:r>
            <a:r>
              <a:rPr lang="en-US" sz="2800" dirty="0" err="1" smtClean="0">
                <a:latin typeface="Georgia" pitchFamily="18" charset="0"/>
              </a:rPr>
              <a:t>semua</a:t>
            </a:r>
            <a:r>
              <a:rPr lang="en-US" sz="2800" dirty="0" smtClean="0">
                <a:latin typeface="Georgia" pitchFamily="18" charset="0"/>
              </a:rPr>
              <a:t> </a:t>
            </a:r>
            <a:r>
              <a:rPr lang="en-US" sz="2800" dirty="0" err="1" smtClean="0">
                <a:latin typeface="Georgia" pitchFamily="18" charset="0"/>
              </a:rPr>
              <a:t>pihak</a:t>
            </a:r>
            <a:r>
              <a:rPr lang="en-US" sz="2800" dirty="0" smtClean="0">
                <a:latin typeface="Georgia" pitchFamily="18" charset="0"/>
              </a:rPr>
              <a:t> </a:t>
            </a:r>
            <a:r>
              <a:rPr lang="en-US" sz="2800" dirty="0" err="1" smtClean="0">
                <a:latin typeface="Georgia" pitchFamily="18" charset="0"/>
              </a:rPr>
              <a:t>dalam</a:t>
            </a:r>
            <a:r>
              <a:rPr lang="en-US" sz="2800" dirty="0" smtClean="0">
                <a:latin typeface="Georgia" pitchFamily="18" charset="0"/>
              </a:rPr>
              <a:t> </a:t>
            </a:r>
            <a:r>
              <a:rPr lang="en-US" sz="2800" dirty="0" err="1" smtClean="0">
                <a:latin typeface="Georgia" pitchFamily="18" charset="0"/>
              </a:rPr>
              <a:t>penanggulangan</a:t>
            </a:r>
            <a:r>
              <a:rPr lang="en-US" sz="2800" dirty="0" smtClean="0">
                <a:latin typeface="Georgia" pitchFamily="18" charset="0"/>
              </a:rPr>
              <a:t> </a:t>
            </a:r>
            <a:r>
              <a:rPr lang="en-US" sz="2800" dirty="0" err="1" smtClean="0">
                <a:latin typeface="Georgia" pitchFamily="18" charset="0"/>
              </a:rPr>
              <a:t>bencana</a:t>
            </a:r>
            <a:endParaRPr lang="en-US" sz="2800" dirty="0" smtClean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0"/>
            <a:ext cx="8229600" cy="5410200"/>
          </a:xfrm>
        </p:spPr>
        <p:txBody>
          <a:bodyPr>
            <a:normAutofit fontScale="92500"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3500" u="sng" dirty="0" smtClean="0"/>
              <a:t>ST</a:t>
            </a:r>
            <a:r>
              <a:rPr lang="id-ID" sz="3500" u="sng" dirty="0" smtClean="0"/>
              <a:t>R</a:t>
            </a:r>
            <a:r>
              <a:rPr lang="en-US" sz="3500" u="sng" dirty="0" smtClean="0"/>
              <a:t>ATEGI PENANGGULANGAN BENCANA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dirty="0" err="1" smtClean="0"/>
              <a:t>Penyelenggaraan</a:t>
            </a:r>
            <a:r>
              <a:rPr lang="en-US" dirty="0" smtClean="0"/>
              <a:t> </a:t>
            </a:r>
            <a:r>
              <a:rPr lang="en-US" dirty="0" err="1"/>
              <a:t>penanggulangan</a:t>
            </a:r>
            <a:r>
              <a:rPr lang="en-US" dirty="0"/>
              <a:t> </a:t>
            </a:r>
            <a:r>
              <a:rPr lang="en-US" dirty="0" err="1"/>
              <a:t>bencana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Kabupaten</a:t>
            </a:r>
            <a:r>
              <a:rPr lang="en-US" dirty="0"/>
              <a:t> </a:t>
            </a:r>
            <a:r>
              <a:rPr lang="en-US" dirty="0" err="1"/>
              <a:t>Gunungkidul</a:t>
            </a:r>
            <a:r>
              <a:rPr lang="en-US" dirty="0"/>
              <a:t> </a:t>
            </a:r>
            <a:r>
              <a:rPr lang="en-US" dirty="0" err="1"/>
              <a:t>dilaksanakan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terpadu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melibatkan</a:t>
            </a:r>
            <a:r>
              <a:rPr lang="en-US" dirty="0"/>
              <a:t> </a:t>
            </a:r>
            <a:r>
              <a:rPr lang="en-US" dirty="0" err="1"/>
              <a:t>seluruh</a:t>
            </a:r>
            <a:r>
              <a:rPr lang="en-US" dirty="0"/>
              <a:t> </a:t>
            </a:r>
            <a:r>
              <a:rPr lang="en-US" dirty="0" err="1"/>
              <a:t>unsur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pemerintah</a:t>
            </a:r>
            <a:r>
              <a:rPr lang="en-US" dirty="0"/>
              <a:t> </a:t>
            </a:r>
            <a:r>
              <a:rPr lang="en-US" dirty="0" err="1"/>
              <a:t>daerah</a:t>
            </a:r>
            <a:r>
              <a:rPr lang="en-US" dirty="0"/>
              <a:t>, </a:t>
            </a:r>
            <a:r>
              <a:rPr lang="en-US" dirty="0" err="1"/>
              <a:t>swasta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dirty="0" err="1"/>
              <a:t>berat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Pengurangan</a:t>
            </a:r>
            <a:r>
              <a:rPr lang="en-US" dirty="0"/>
              <a:t> </a:t>
            </a:r>
            <a:r>
              <a:rPr lang="en-US" dirty="0" err="1"/>
              <a:t>Resiko</a:t>
            </a:r>
            <a:r>
              <a:rPr lang="en-US" dirty="0"/>
              <a:t> </a:t>
            </a:r>
            <a:r>
              <a:rPr lang="en-US" dirty="0" err="1"/>
              <a:t>Bencana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peningkatan</a:t>
            </a:r>
            <a:r>
              <a:rPr lang="en-US" dirty="0"/>
              <a:t> </a:t>
            </a:r>
            <a:r>
              <a:rPr lang="en-US" dirty="0" err="1"/>
              <a:t>kapasitas</a:t>
            </a:r>
            <a:r>
              <a:rPr lang="en-US" dirty="0"/>
              <a:t> </a:t>
            </a:r>
            <a:r>
              <a:rPr lang="en-US" dirty="0" err="1"/>
              <a:t>masyarakat</a:t>
            </a:r>
            <a:endParaRPr lang="en-US" dirty="0"/>
          </a:p>
        </p:txBody>
      </p:sp>
      <p:pic>
        <p:nvPicPr>
          <p:cNvPr id="4" name="Picture 3" descr="DSC_022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88224" y="5165213"/>
            <a:ext cx="2555776" cy="1692787"/>
          </a:xfrm>
          <a:prstGeom prst="rect">
            <a:avLst/>
          </a:prstGeom>
        </p:spPr>
      </p:pic>
      <p:pic>
        <p:nvPicPr>
          <p:cNvPr id="5" name="Picture 4" descr="DSC_042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52182" y="5229201"/>
            <a:ext cx="2459168" cy="1628800"/>
          </a:xfrm>
          <a:prstGeom prst="rect">
            <a:avLst/>
          </a:prstGeom>
        </p:spPr>
      </p:pic>
      <p:pic>
        <p:nvPicPr>
          <p:cNvPr id="6" name="Picture 5" descr="DSCN1939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195736" y="5202222"/>
            <a:ext cx="2207704" cy="1655778"/>
          </a:xfrm>
          <a:prstGeom prst="rect">
            <a:avLst/>
          </a:prstGeom>
        </p:spPr>
      </p:pic>
      <p:pic>
        <p:nvPicPr>
          <p:cNvPr id="7" name="Picture 6" descr="DSCN2214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5219868"/>
            <a:ext cx="2184176" cy="16381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32656"/>
            <a:ext cx="8229600" cy="1066800"/>
          </a:xfrm>
          <a:ln>
            <a:noFill/>
          </a:ln>
        </p:spPr>
        <p:txBody>
          <a:bodyPr/>
          <a:lstStyle/>
          <a:p>
            <a:r>
              <a:rPr lang="id-ID" dirty="0" smtClean="0"/>
              <a:t>Asas Penanggulangan Bencana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56792"/>
            <a:ext cx="8229600" cy="4325112"/>
          </a:xfrm>
        </p:spPr>
        <p:txBody>
          <a:bodyPr>
            <a:normAutofit fontScale="85000" lnSpcReduction="20000"/>
          </a:bodyPr>
          <a:lstStyle/>
          <a:p>
            <a:pPr marL="624078" indent="-514350">
              <a:buNone/>
            </a:pPr>
            <a:r>
              <a:rPr lang="id-ID" dirty="0" smtClean="0"/>
              <a:t>Pasal 2 (1), Perda Nomor 6 Tahun 2013 tentang PB</a:t>
            </a:r>
          </a:p>
          <a:p>
            <a:pPr marL="624078" indent="-514350">
              <a:buFont typeface="+mj-lt"/>
              <a:buAutoNum type="alphaLcPeriod"/>
            </a:pPr>
            <a:r>
              <a:rPr lang="id-ID" dirty="0" smtClean="0"/>
              <a:t>kemanusiaan; </a:t>
            </a:r>
          </a:p>
          <a:p>
            <a:pPr marL="624078" indent="-514350">
              <a:buFont typeface="+mj-lt"/>
              <a:buAutoNum type="alphaLcPeriod"/>
            </a:pPr>
            <a:r>
              <a:rPr lang="id-ID" dirty="0" smtClean="0"/>
              <a:t>keadilan; </a:t>
            </a:r>
          </a:p>
          <a:p>
            <a:pPr marL="624078" indent="-514350">
              <a:buFont typeface="+mj-lt"/>
              <a:buAutoNum type="alphaLcPeriod"/>
            </a:pPr>
            <a:r>
              <a:rPr lang="fi-FI" dirty="0" smtClean="0"/>
              <a:t>kesamaan kedudukan dalam hukum dan pemerintahan; </a:t>
            </a:r>
          </a:p>
          <a:p>
            <a:pPr marL="624078" indent="-514350">
              <a:buFont typeface="+mj-lt"/>
              <a:buAutoNum type="alphaLcPeriod"/>
            </a:pPr>
            <a:r>
              <a:rPr lang="id-ID" dirty="0" smtClean="0"/>
              <a:t>k</a:t>
            </a:r>
            <a:r>
              <a:rPr lang="fi-FI" dirty="0" smtClean="0"/>
              <a:t>eseimbangan, keselarasan dan keserasian; </a:t>
            </a:r>
          </a:p>
          <a:p>
            <a:pPr marL="624078" indent="-514350">
              <a:buFont typeface="+mj-lt"/>
              <a:buAutoNum type="alphaLcPeriod"/>
            </a:pPr>
            <a:r>
              <a:rPr lang="nl-NL" dirty="0" smtClean="0"/>
              <a:t>ketertiban dan kepastian hukum; </a:t>
            </a:r>
          </a:p>
          <a:p>
            <a:pPr marL="624078" indent="-514350">
              <a:buFont typeface="+mj-lt"/>
              <a:buAutoNum type="alphaLcPeriod"/>
            </a:pPr>
            <a:r>
              <a:rPr lang="id-ID" dirty="0" smtClean="0"/>
              <a:t>kebersamaan; </a:t>
            </a:r>
          </a:p>
          <a:p>
            <a:pPr marL="624078" indent="-514350">
              <a:buFont typeface="+mj-lt"/>
              <a:buAutoNum type="alphaLcPeriod"/>
            </a:pPr>
            <a:r>
              <a:rPr lang="id-ID" dirty="0" smtClean="0"/>
              <a:t>kelestarian budaya dan lingkungan hidup; dan </a:t>
            </a:r>
          </a:p>
          <a:p>
            <a:pPr marL="624078" indent="-514350">
              <a:buFont typeface="+mj-lt"/>
              <a:buAutoNum type="alphaLcPeriod"/>
            </a:pPr>
            <a:r>
              <a:rPr lang="id-ID" dirty="0" smtClean="0"/>
              <a:t>ilmu pengetahuan dan teknologi. </a:t>
            </a:r>
          </a:p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32656"/>
            <a:ext cx="8229600" cy="609600"/>
          </a:xfrm>
        </p:spPr>
        <p:txBody>
          <a:bodyPr>
            <a:normAutofit/>
          </a:bodyPr>
          <a:lstStyle/>
          <a:p>
            <a:r>
              <a:rPr lang="id-ID" sz="2800" dirty="0" smtClean="0"/>
              <a:t>PRINSIP PENANGGULANGAN BENCANA</a:t>
            </a:r>
            <a:endParaRPr lang="id-ID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31536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id-ID" dirty="0" smtClean="0"/>
              <a:t>Pasal 2 (2). Perda Nomor 6 Tahun 2013 tentang PB</a:t>
            </a:r>
          </a:p>
          <a:p>
            <a:pPr marL="624078" indent="-514350">
              <a:buFont typeface="+mj-lt"/>
              <a:buAutoNum type="alphaLcPeriod"/>
            </a:pPr>
            <a:r>
              <a:rPr lang="id-ID" dirty="0" smtClean="0"/>
              <a:t>pengurangan resiko; </a:t>
            </a:r>
          </a:p>
          <a:p>
            <a:pPr marL="624078" indent="-514350">
              <a:buFont typeface="+mj-lt"/>
              <a:buAutoNum type="alphaLcPeriod"/>
            </a:pPr>
            <a:r>
              <a:rPr lang="id-ID" dirty="0" smtClean="0"/>
              <a:t>cepat dan tepat; </a:t>
            </a:r>
          </a:p>
          <a:p>
            <a:pPr marL="624078" indent="-514350">
              <a:buFont typeface="+mj-lt"/>
              <a:buAutoNum type="alphaLcPeriod"/>
            </a:pPr>
            <a:r>
              <a:rPr lang="id-ID" dirty="0" smtClean="0"/>
              <a:t>prioritas; </a:t>
            </a:r>
          </a:p>
          <a:p>
            <a:pPr marL="624078" indent="-514350">
              <a:buFont typeface="+mj-lt"/>
              <a:buAutoNum type="alphaLcPeriod"/>
            </a:pPr>
            <a:r>
              <a:rPr lang="id-ID" dirty="0" smtClean="0"/>
              <a:t>koordinasi dan keterpaduan; </a:t>
            </a:r>
          </a:p>
          <a:p>
            <a:pPr marL="624078" indent="-514350">
              <a:buFont typeface="+mj-lt"/>
              <a:buAutoNum type="alphaLcPeriod"/>
            </a:pPr>
            <a:r>
              <a:rPr lang="es-ES" dirty="0" err="1" smtClean="0"/>
              <a:t>berdaya</a:t>
            </a:r>
            <a:r>
              <a:rPr lang="es-ES" dirty="0" smtClean="0"/>
              <a:t> </a:t>
            </a:r>
            <a:r>
              <a:rPr lang="es-ES" dirty="0" err="1" smtClean="0"/>
              <a:t>guna</a:t>
            </a:r>
            <a:r>
              <a:rPr lang="es-ES" dirty="0" smtClean="0"/>
              <a:t> dan </a:t>
            </a:r>
            <a:r>
              <a:rPr lang="es-ES" dirty="0" err="1" smtClean="0"/>
              <a:t>berhasil</a:t>
            </a:r>
            <a:r>
              <a:rPr lang="es-ES" dirty="0" smtClean="0"/>
              <a:t> </a:t>
            </a:r>
            <a:r>
              <a:rPr lang="es-ES" dirty="0" err="1" smtClean="0"/>
              <a:t>guna</a:t>
            </a:r>
            <a:r>
              <a:rPr lang="es-ES" dirty="0" smtClean="0"/>
              <a:t>; </a:t>
            </a:r>
          </a:p>
          <a:p>
            <a:pPr marL="624078" indent="-514350">
              <a:buFont typeface="+mj-lt"/>
              <a:buAutoNum type="alphaLcPeriod"/>
            </a:pPr>
            <a:r>
              <a:rPr lang="id-ID" dirty="0" smtClean="0"/>
              <a:t>transparansi dan akuntabilitas; </a:t>
            </a:r>
          </a:p>
          <a:p>
            <a:pPr marL="624078" indent="-514350">
              <a:buFont typeface="+mj-lt"/>
              <a:buAutoNum type="alphaLcPeriod"/>
            </a:pPr>
            <a:r>
              <a:rPr lang="id-ID" dirty="0" smtClean="0"/>
              <a:t>kemitraan; </a:t>
            </a:r>
          </a:p>
          <a:p>
            <a:pPr marL="624078" indent="-514350">
              <a:buFont typeface="+mj-lt"/>
              <a:buAutoNum type="alphaLcPeriod"/>
            </a:pPr>
            <a:r>
              <a:rPr lang="id-ID" dirty="0" smtClean="0"/>
              <a:t>pemberdayaan; </a:t>
            </a:r>
          </a:p>
          <a:p>
            <a:pPr marL="624078" indent="-514350">
              <a:buFont typeface="+mj-lt"/>
              <a:buAutoNum type="alphaLcPeriod"/>
            </a:pPr>
            <a:r>
              <a:rPr lang="id-ID" dirty="0" smtClean="0"/>
              <a:t>nondiskriminatif; </a:t>
            </a:r>
          </a:p>
          <a:p>
            <a:pPr marL="624078" indent="-514350">
              <a:buFont typeface="+mj-lt"/>
              <a:buAutoNum type="alphaLcPeriod"/>
            </a:pPr>
            <a:r>
              <a:rPr lang="id-ID" dirty="0" smtClean="0"/>
              <a:t>nonproletisi; </a:t>
            </a:r>
          </a:p>
          <a:p>
            <a:pPr marL="624078" indent="-514350">
              <a:buFont typeface="+mj-lt"/>
              <a:buAutoNum type="alphaLcPeriod"/>
            </a:pPr>
            <a:r>
              <a:rPr lang="id-ID" dirty="0" smtClean="0"/>
              <a:t>kemandirian; </a:t>
            </a:r>
          </a:p>
          <a:p>
            <a:pPr marL="624078" indent="-514350">
              <a:buFont typeface="+mj-lt"/>
              <a:buAutoNum type="alphaLcPeriod"/>
            </a:pPr>
            <a:r>
              <a:rPr lang="id-ID" dirty="0" smtClean="0"/>
              <a:t>partisipatif; </a:t>
            </a:r>
          </a:p>
          <a:p>
            <a:pPr marL="624078" indent="-514350">
              <a:buFont typeface="+mj-lt"/>
              <a:buAutoNum type="alphaLcPeriod"/>
            </a:pPr>
            <a:r>
              <a:rPr lang="id-ID" dirty="0" smtClean="0"/>
              <a:t>membangun kearah lebih baik; </a:t>
            </a:r>
          </a:p>
          <a:p>
            <a:pPr marL="624078" indent="-514350">
              <a:buFont typeface="+mj-lt"/>
              <a:buAutoNum type="alphaLcPeriod"/>
            </a:pPr>
            <a:r>
              <a:rPr lang="id-ID" dirty="0" smtClean="0"/>
              <a:t>kearifan lokal; dan </a:t>
            </a:r>
          </a:p>
          <a:p>
            <a:pPr marL="624078" indent="-514350">
              <a:buFont typeface="+mj-lt"/>
              <a:buAutoNum type="alphaLcPeriod"/>
            </a:pPr>
            <a:r>
              <a:rPr lang="id-ID" dirty="0" smtClean="0"/>
              <a:t>berkelanjutan </a:t>
            </a:r>
          </a:p>
          <a:p>
            <a:pPr>
              <a:buNone/>
            </a:pP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32656"/>
            <a:ext cx="8839200" cy="1066800"/>
          </a:xfrm>
        </p:spPr>
        <p:txBody>
          <a:bodyPr>
            <a:normAutofit/>
          </a:bodyPr>
          <a:lstStyle/>
          <a:p>
            <a:r>
              <a:rPr lang="id-ID" sz="3600" dirty="0" smtClean="0"/>
              <a:t>TUJUAN PENANGGULANGAN BENCANA</a:t>
            </a:r>
            <a:endParaRPr lang="id-ID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050536"/>
          </a:xfrm>
        </p:spPr>
        <p:txBody>
          <a:bodyPr>
            <a:normAutofit fontScale="70000" lnSpcReduction="20000"/>
          </a:bodyPr>
          <a:lstStyle/>
          <a:p>
            <a:pPr marL="624078" indent="-514350" algn="just">
              <a:buFont typeface="+mj-lt"/>
              <a:buAutoNum type="alphaLcPeriod"/>
            </a:pPr>
            <a:r>
              <a:rPr lang="id-ID" dirty="0" smtClean="0"/>
              <a:t>memberikan perlindungan kepada masyarakat dari ancaman bencana; </a:t>
            </a:r>
          </a:p>
          <a:p>
            <a:pPr marL="624078" indent="-514350" algn="just">
              <a:buFont typeface="+mj-lt"/>
              <a:buAutoNum type="alphaLcPeriod"/>
            </a:pPr>
            <a:r>
              <a:rPr lang="id-ID" dirty="0" smtClean="0"/>
              <a:t>menjamin terselenggaranya penanggulangan bencana secara terencana, terpadu, terkoordinasi dan menyeluruh; </a:t>
            </a:r>
          </a:p>
          <a:p>
            <a:pPr marL="624078" indent="-514350" algn="just">
              <a:buFont typeface="+mj-lt"/>
              <a:buAutoNum type="alphaLcPeriod"/>
            </a:pPr>
            <a:r>
              <a:rPr lang="id-ID" dirty="0" smtClean="0"/>
              <a:t>mengurangi atau menekan seminimal mungkin dampak yang ditimbulkan berupa kerusakan maupun kerugian materiil, imateriil dan korban jiwa; </a:t>
            </a:r>
          </a:p>
          <a:p>
            <a:pPr marL="624078" indent="-514350" algn="just">
              <a:buFont typeface="+mj-lt"/>
              <a:buAutoNum type="alphaLcPeriod"/>
            </a:pPr>
            <a:r>
              <a:rPr lang="id-ID" dirty="0" smtClean="0"/>
              <a:t>meningkatkan kemampuan masyarakat dalam menghadapi bencana baik sebelum, pada saat maupun setelah terjadinya bencana; </a:t>
            </a:r>
          </a:p>
          <a:p>
            <a:pPr marL="624078" indent="-514350" algn="just">
              <a:buFont typeface="+mj-lt"/>
              <a:buAutoNum type="alphaLcPeriod"/>
            </a:pPr>
            <a:r>
              <a:rPr lang="id-ID" dirty="0" smtClean="0"/>
              <a:t>membangun partisipasi dan kemitraan pemangku kepentingan; </a:t>
            </a:r>
          </a:p>
          <a:p>
            <a:pPr marL="624078" indent="-514350" algn="just">
              <a:buFont typeface="+mj-lt"/>
              <a:buAutoNum type="alphaLcPeriod"/>
            </a:pPr>
            <a:r>
              <a:rPr lang="id-ID" dirty="0" smtClean="0"/>
              <a:t>mendorong semangat gotong royong, kesetiakawanan dan kedermawanan; dan </a:t>
            </a:r>
          </a:p>
          <a:p>
            <a:pPr marL="624078" indent="-514350" algn="just">
              <a:buFont typeface="+mj-lt"/>
              <a:buAutoNum type="alphaLcPeriod"/>
            </a:pPr>
            <a:r>
              <a:rPr lang="id-ID" dirty="0" smtClean="0"/>
              <a:t>menciptakan perdamaian dalam kehidupan bermasyarakat, berbangsa dan bernegara. </a:t>
            </a:r>
          </a:p>
          <a:p>
            <a:pPr algn="just">
              <a:buNone/>
            </a:pP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286000"/>
            <a:ext cx="8229600" cy="16002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PEMBERDAYAAN KETANGGUHAN MASYARAKAT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en-US" sz="2500" dirty="0" smtClean="0"/>
          </a:p>
          <a:p>
            <a:pPr marL="1030288" indent="-514350" algn="just">
              <a:buNone/>
            </a:pPr>
            <a:endParaRPr lang="en-US" sz="2500" dirty="0"/>
          </a:p>
        </p:txBody>
      </p:sp>
      <p:sp>
        <p:nvSpPr>
          <p:cNvPr id="3" name="TextBox 2"/>
          <p:cNvSpPr txBox="1"/>
          <p:nvPr/>
        </p:nvSpPr>
        <p:spPr>
          <a:xfrm>
            <a:off x="533400" y="457200"/>
            <a:ext cx="8229600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d-ID" sz="4400" dirty="0" smtClean="0"/>
              <a:t>Dasar pelaksanaan:</a:t>
            </a:r>
          </a:p>
          <a:p>
            <a:pPr algn="just"/>
            <a:endParaRPr lang="id-ID" sz="2200" dirty="0" smtClean="0"/>
          </a:p>
          <a:p>
            <a:pPr marL="633413" indent="-633413" algn="just">
              <a:buFont typeface="+mj-lt"/>
              <a:buAutoNum type="arabicPeriod"/>
            </a:pPr>
            <a:r>
              <a:rPr lang="id-ID" sz="2200" dirty="0" smtClean="0"/>
              <a:t>Undang- undang 24 tahun 2007 tentang penanggulangan bencana;</a:t>
            </a:r>
            <a:endParaRPr lang="en-US" sz="2200" dirty="0" smtClean="0"/>
          </a:p>
          <a:p>
            <a:pPr marL="633413" indent="-633413" algn="just">
              <a:buFont typeface="+mj-lt"/>
              <a:buAutoNum type="arabicPeriod"/>
            </a:pPr>
            <a:r>
              <a:rPr lang="en-US" sz="2200" dirty="0" err="1" smtClean="0"/>
              <a:t>Undang-undang</a:t>
            </a:r>
            <a:r>
              <a:rPr lang="en-US" sz="2200" dirty="0" smtClean="0"/>
              <a:t> </a:t>
            </a:r>
            <a:r>
              <a:rPr lang="en-US" sz="2200" dirty="0" err="1" smtClean="0"/>
              <a:t>nomor</a:t>
            </a:r>
            <a:r>
              <a:rPr lang="en-US" sz="2200" dirty="0" smtClean="0"/>
              <a:t> 23 </a:t>
            </a:r>
            <a:r>
              <a:rPr lang="en-US" sz="2200" dirty="0" err="1" smtClean="0"/>
              <a:t>tahun</a:t>
            </a:r>
            <a:r>
              <a:rPr lang="en-US" sz="2200" dirty="0" smtClean="0"/>
              <a:t> 2014 </a:t>
            </a:r>
            <a:r>
              <a:rPr lang="en-US" sz="2200" dirty="0" err="1" smtClean="0"/>
              <a:t>sebagaimana</a:t>
            </a:r>
            <a:r>
              <a:rPr lang="en-US" sz="2200" dirty="0" smtClean="0"/>
              <a:t> </a:t>
            </a:r>
            <a:r>
              <a:rPr lang="en-US" sz="2200" dirty="0" err="1" smtClean="0"/>
              <a:t>diubah</a:t>
            </a:r>
            <a:r>
              <a:rPr lang="en-US" sz="2200" dirty="0" smtClean="0"/>
              <a:t> </a:t>
            </a:r>
            <a:r>
              <a:rPr lang="en-US" sz="2200" dirty="0" err="1" smtClean="0"/>
              <a:t>terakhir</a:t>
            </a:r>
            <a:r>
              <a:rPr lang="en-US" sz="2200" dirty="0" smtClean="0"/>
              <a:t> </a:t>
            </a:r>
            <a:r>
              <a:rPr lang="en-US" sz="2200" dirty="0" err="1" smtClean="0"/>
              <a:t>dengan</a:t>
            </a:r>
            <a:r>
              <a:rPr lang="en-US" sz="2200" dirty="0" smtClean="0"/>
              <a:t> </a:t>
            </a:r>
            <a:r>
              <a:rPr lang="en-US" sz="2200" dirty="0" err="1" smtClean="0"/>
              <a:t>undang-undang</a:t>
            </a:r>
            <a:r>
              <a:rPr lang="en-US" sz="2200" dirty="0" smtClean="0"/>
              <a:t> </a:t>
            </a:r>
            <a:r>
              <a:rPr lang="en-US" sz="2200" dirty="0" err="1" smtClean="0"/>
              <a:t>nomor</a:t>
            </a:r>
            <a:r>
              <a:rPr lang="en-US" sz="2200" dirty="0" smtClean="0"/>
              <a:t> 9 </a:t>
            </a:r>
            <a:r>
              <a:rPr lang="en-US" sz="2200" dirty="0" err="1" smtClean="0"/>
              <a:t>tahun</a:t>
            </a:r>
            <a:r>
              <a:rPr lang="en-US" sz="2200" dirty="0" smtClean="0"/>
              <a:t> 2015 </a:t>
            </a:r>
            <a:r>
              <a:rPr lang="en-US" sz="2200" dirty="0" err="1" smtClean="0"/>
              <a:t>tentang</a:t>
            </a:r>
            <a:r>
              <a:rPr lang="en-US" sz="2200" dirty="0" smtClean="0"/>
              <a:t> </a:t>
            </a:r>
            <a:r>
              <a:rPr lang="en-US" sz="2200" dirty="0" err="1" smtClean="0"/>
              <a:t>pemerintahan</a:t>
            </a:r>
            <a:r>
              <a:rPr lang="en-US" sz="2200" dirty="0" smtClean="0"/>
              <a:t> </a:t>
            </a:r>
            <a:r>
              <a:rPr lang="en-US" sz="2200" dirty="0" err="1" smtClean="0"/>
              <a:t>daerah</a:t>
            </a:r>
            <a:r>
              <a:rPr lang="en-US" sz="2200" dirty="0" smtClean="0"/>
              <a:t>;</a:t>
            </a:r>
            <a:endParaRPr lang="id-ID" sz="2200" dirty="0" smtClean="0"/>
          </a:p>
          <a:p>
            <a:pPr marL="633413" indent="-633413" algn="just">
              <a:buFont typeface="+mj-lt"/>
              <a:buAutoNum type="arabicPeriod"/>
            </a:pPr>
            <a:r>
              <a:rPr lang="id-ID" sz="2200" dirty="0" smtClean="0"/>
              <a:t>Undang-undang nomor 6 tahun 2015 tentang desa;</a:t>
            </a:r>
          </a:p>
          <a:p>
            <a:pPr marL="633413" indent="-633413" algn="just">
              <a:buFont typeface="+mj-lt"/>
              <a:buAutoNum type="arabicPeriod"/>
            </a:pPr>
            <a:r>
              <a:rPr lang="id-ID" sz="2200" dirty="0" smtClean="0"/>
              <a:t>Peraturan kepala BNPB nomor 1 tahun 2012 tentang pedoman pembentukan desa tangguh bencana;</a:t>
            </a:r>
            <a:endParaRPr lang="en-US" sz="2200" dirty="0" smtClean="0"/>
          </a:p>
          <a:p>
            <a:pPr marL="633413" indent="-633413" algn="just">
              <a:buFont typeface="+mj-lt"/>
              <a:buAutoNum type="arabicPeriod"/>
            </a:pPr>
            <a:r>
              <a:rPr lang="en-US" sz="2200" dirty="0" err="1" smtClean="0"/>
              <a:t>Perda</a:t>
            </a:r>
            <a:r>
              <a:rPr lang="en-US" sz="2200" dirty="0" smtClean="0"/>
              <a:t> </a:t>
            </a:r>
            <a:r>
              <a:rPr lang="en-US" sz="2200" dirty="0" err="1" smtClean="0"/>
              <a:t>nomor</a:t>
            </a:r>
            <a:r>
              <a:rPr lang="en-US" sz="2200" dirty="0" smtClean="0"/>
              <a:t> 22 </a:t>
            </a:r>
            <a:r>
              <a:rPr lang="en-US" sz="2200" dirty="0" err="1" smtClean="0"/>
              <a:t>tahun</a:t>
            </a:r>
            <a:r>
              <a:rPr lang="en-US" sz="2200" dirty="0" smtClean="0"/>
              <a:t> 2011 </a:t>
            </a:r>
            <a:r>
              <a:rPr lang="en-US" sz="2200" dirty="0" err="1" smtClean="0"/>
              <a:t>tentang</a:t>
            </a:r>
            <a:r>
              <a:rPr lang="en-US" sz="2200" dirty="0" smtClean="0"/>
              <a:t> </a:t>
            </a:r>
            <a:r>
              <a:rPr lang="en-US" sz="2200" dirty="0" err="1" smtClean="0"/>
              <a:t>pembentukan</a:t>
            </a:r>
            <a:r>
              <a:rPr lang="en-US" sz="2200" dirty="0" smtClean="0"/>
              <a:t>, </a:t>
            </a:r>
            <a:r>
              <a:rPr lang="en-US" sz="2200" dirty="0" err="1" smtClean="0"/>
              <a:t>susunan</a:t>
            </a:r>
            <a:r>
              <a:rPr lang="en-US" sz="2200" dirty="0" smtClean="0"/>
              <a:t> </a:t>
            </a:r>
            <a:r>
              <a:rPr lang="en-US" sz="2200" dirty="0" err="1" smtClean="0"/>
              <a:t>organisasi</a:t>
            </a:r>
            <a:r>
              <a:rPr lang="en-US" sz="2200" dirty="0" smtClean="0"/>
              <a:t>, </a:t>
            </a:r>
            <a:r>
              <a:rPr lang="en-US" sz="2200" dirty="0" err="1" smtClean="0"/>
              <a:t>kedudukan</a:t>
            </a:r>
            <a:r>
              <a:rPr lang="en-US" sz="2200" dirty="0" smtClean="0"/>
              <a:t>,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tugas</a:t>
            </a:r>
            <a:r>
              <a:rPr lang="en-US" sz="2200" dirty="0" smtClean="0"/>
              <a:t> </a:t>
            </a:r>
            <a:r>
              <a:rPr lang="en-US" sz="2200" dirty="0" err="1" smtClean="0"/>
              <a:t>badan</a:t>
            </a:r>
            <a:r>
              <a:rPr lang="en-US" sz="2200" dirty="0" smtClean="0"/>
              <a:t> </a:t>
            </a:r>
            <a:r>
              <a:rPr lang="en-US" sz="2200" dirty="0" err="1" smtClean="0"/>
              <a:t>penanggulangan</a:t>
            </a:r>
            <a:r>
              <a:rPr lang="en-US" sz="2200" dirty="0" smtClean="0"/>
              <a:t> </a:t>
            </a:r>
            <a:r>
              <a:rPr lang="en-US" sz="2200" dirty="0" err="1" smtClean="0"/>
              <a:t>bencana</a:t>
            </a:r>
            <a:r>
              <a:rPr lang="en-US" sz="2200" dirty="0" smtClean="0"/>
              <a:t> </a:t>
            </a:r>
            <a:r>
              <a:rPr lang="en-US" sz="2200" dirty="0" err="1" smtClean="0"/>
              <a:t>daerah</a:t>
            </a:r>
            <a:r>
              <a:rPr lang="en-US" sz="2200" dirty="0" smtClean="0"/>
              <a:t> </a:t>
            </a:r>
            <a:r>
              <a:rPr lang="en-US" sz="2200" dirty="0" err="1" smtClean="0"/>
              <a:t>Kabupaten</a:t>
            </a:r>
            <a:r>
              <a:rPr lang="en-US" sz="2200" dirty="0" smtClean="0"/>
              <a:t> </a:t>
            </a:r>
            <a:r>
              <a:rPr lang="en-US" sz="2200" dirty="0" err="1" smtClean="0"/>
              <a:t>Gunungkidul</a:t>
            </a:r>
            <a:r>
              <a:rPr lang="en-US" sz="2200" dirty="0" smtClean="0"/>
              <a:t>;</a:t>
            </a:r>
          </a:p>
          <a:p>
            <a:pPr marL="633413" indent="-633413" algn="just">
              <a:buFont typeface="+mj-lt"/>
              <a:buAutoNum type="arabicPeriod"/>
            </a:pPr>
            <a:r>
              <a:rPr lang="id-ID" sz="2200" dirty="0" smtClean="0"/>
              <a:t>Perda nomor </a:t>
            </a:r>
            <a:r>
              <a:rPr lang="en-US" sz="2200" dirty="0" smtClean="0"/>
              <a:t>0</a:t>
            </a:r>
            <a:r>
              <a:rPr lang="id-ID" sz="2200" dirty="0" smtClean="0"/>
              <a:t>6 tahun 2013 tentang penyelenggaraan penanggulangan bencana kabupaten gunungkidul</a:t>
            </a:r>
            <a:r>
              <a:rPr lang="en-US" sz="2200" dirty="0" smtClean="0"/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3" y="188640"/>
            <a:ext cx="8784976" cy="798912"/>
          </a:xfrm>
          <a:noFill/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/>
            <a:r>
              <a:rPr lang="id-ID" sz="2800" b="1" dirty="0" smtClean="0">
                <a:solidFill>
                  <a:schemeClr val="tx1"/>
                </a:solidFill>
              </a:rPr>
              <a:t>STRATEGI KETANGGUHAN MASYARAKAT</a:t>
            </a:r>
            <a:endParaRPr lang="id-ID" sz="28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3" y="1600200"/>
            <a:ext cx="8784976" cy="4781127"/>
          </a:xfrm>
        </p:spPr>
        <p:txBody>
          <a:bodyPr>
            <a:normAutofit/>
          </a:bodyPr>
          <a:lstStyle/>
          <a:p>
            <a:pPr marL="514350" lvl="0" indent="-514350" algn="just">
              <a:buClrTx/>
              <a:buSzPct val="100000"/>
              <a:buFont typeface="+mj-lt"/>
              <a:buAutoNum type="arabicPeriod"/>
            </a:pPr>
            <a:r>
              <a:rPr lang="en-US" sz="3900" dirty="0" err="1">
                <a:latin typeface="Adobe Fan Heiti Std B" pitchFamily="34" charset="-128"/>
                <a:ea typeface="Adobe Fan Heiti Std B" pitchFamily="34" charset="-128"/>
              </a:rPr>
              <a:t>Menjauhkan</a:t>
            </a:r>
            <a:r>
              <a:rPr lang="en-US" sz="3900" dirty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3900" dirty="0" err="1">
                <a:latin typeface="Adobe Fan Heiti Std B" pitchFamily="34" charset="-128"/>
                <a:ea typeface="Adobe Fan Heiti Std B" pitchFamily="34" charset="-128"/>
              </a:rPr>
              <a:t>masyarakat</a:t>
            </a:r>
            <a:r>
              <a:rPr lang="en-US" sz="3900" dirty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3900" dirty="0" err="1">
                <a:latin typeface="Adobe Fan Heiti Std B" pitchFamily="34" charset="-128"/>
                <a:ea typeface="Adobe Fan Heiti Std B" pitchFamily="34" charset="-128"/>
              </a:rPr>
              <a:t>dari</a:t>
            </a:r>
            <a:r>
              <a:rPr lang="en-US" sz="3900" dirty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3900" dirty="0" err="1">
                <a:latin typeface="Adobe Fan Heiti Std B" pitchFamily="34" charset="-128"/>
                <a:ea typeface="Adobe Fan Heiti Std B" pitchFamily="34" charset="-128"/>
              </a:rPr>
              <a:t>bencana</a:t>
            </a:r>
            <a:endParaRPr lang="id-ID" sz="3900" dirty="0">
              <a:latin typeface="Adobe Fan Heiti Std B" pitchFamily="34" charset="-128"/>
              <a:ea typeface="Adobe Fan Heiti Std B" pitchFamily="34" charset="-128"/>
            </a:endParaRPr>
          </a:p>
          <a:p>
            <a:pPr marL="514350" lvl="0" indent="-514350" algn="just">
              <a:buClrTx/>
              <a:buSzPct val="100000"/>
              <a:buFont typeface="+mj-lt"/>
              <a:buAutoNum type="arabicPeriod"/>
            </a:pPr>
            <a:r>
              <a:rPr lang="en-US" sz="3900" dirty="0" err="1">
                <a:latin typeface="Adobe Fan Heiti Std B" pitchFamily="34" charset="-128"/>
                <a:ea typeface="Adobe Fan Heiti Std B" pitchFamily="34" charset="-128"/>
              </a:rPr>
              <a:t>Menjauhkan</a:t>
            </a:r>
            <a:r>
              <a:rPr lang="en-US" sz="3900" dirty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3900" dirty="0" err="1">
                <a:latin typeface="Adobe Fan Heiti Std B" pitchFamily="34" charset="-128"/>
                <a:ea typeface="Adobe Fan Heiti Std B" pitchFamily="34" charset="-128"/>
              </a:rPr>
              <a:t>bencana</a:t>
            </a:r>
            <a:r>
              <a:rPr lang="en-US" sz="3900" dirty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3900" dirty="0" err="1">
                <a:latin typeface="Adobe Fan Heiti Std B" pitchFamily="34" charset="-128"/>
                <a:ea typeface="Adobe Fan Heiti Std B" pitchFamily="34" charset="-128"/>
              </a:rPr>
              <a:t>dari</a:t>
            </a:r>
            <a:r>
              <a:rPr lang="en-US" sz="3900" dirty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3900" dirty="0" err="1">
                <a:latin typeface="Adobe Fan Heiti Std B" pitchFamily="34" charset="-128"/>
                <a:ea typeface="Adobe Fan Heiti Std B" pitchFamily="34" charset="-128"/>
              </a:rPr>
              <a:t>masyarakat</a:t>
            </a:r>
            <a:endParaRPr lang="id-ID" sz="3900" dirty="0">
              <a:latin typeface="Adobe Fan Heiti Std B" pitchFamily="34" charset="-128"/>
              <a:ea typeface="Adobe Fan Heiti Std B" pitchFamily="34" charset="-128"/>
            </a:endParaRPr>
          </a:p>
          <a:p>
            <a:pPr marL="514350" lvl="0" indent="-514350" algn="just">
              <a:buClrTx/>
              <a:buSzPct val="100000"/>
              <a:buFont typeface="+mj-lt"/>
              <a:buAutoNum type="arabicPeriod"/>
            </a:pPr>
            <a:r>
              <a:rPr lang="en-US" sz="3900" dirty="0" err="1">
                <a:latin typeface="Adobe Fan Heiti Std B" pitchFamily="34" charset="-128"/>
                <a:ea typeface="Adobe Fan Heiti Std B" pitchFamily="34" charset="-128"/>
              </a:rPr>
              <a:t>Hidup</a:t>
            </a:r>
            <a:r>
              <a:rPr lang="en-US" sz="3900" dirty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3900" dirty="0" err="1">
                <a:latin typeface="Adobe Fan Heiti Std B" pitchFamily="34" charset="-128"/>
                <a:ea typeface="Adobe Fan Heiti Std B" pitchFamily="34" charset="-128"/>
              </a:rPr>
              <a:t>harmoni</a:t>
            </a:r>
            <a:r>
              <a:rPr lang="en-US" sz="3900" dirty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3900" dirty="0" err="1">
                <a:latin typeface="Adobe Fan Heiti Std B" pitchFamily="34" charset="-128"/>
                <a:ea typeface="Adobe Fan Heiti Std B" pitchFamily="34" charset="-128"/>
              </a:rPr>
              <a:t>dengan</a:t>
            </a:r>
            <a:r>
              <a:rPr lang="en-US" sz="3900" dirty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US" sz="3900" dirty="0" err="1" smtClean="0">
                <a:latin typeface="Adobe Fan Heiti Std B" pitchFamily="34" charset="-128"/>
                <a:ea typeface="Adobe Fan Heiti Std B" pitchFamily="34" charset="-128"/>
              </a:rPr>
              <a:t>bencana</a:t>
            </a:r>
            <a:endParaRPr lang="id-ID" sz="3900" dirty="0">
              <a:latin typeface="Adobe Fan Heiti Std B" pitchFamily="34" charset="-128"/>
              <a:ea typeface="Adobe Fan Heiti Std B" pitchFamily="34" charset="-128"/>
            </a:endParaRPr>
          </a:p>
          <a:p>
            <a:pPr marL="514350" indent="-514350" algn="just">
              <a:buClrTx/>
              <a:buSzPct val="100000"/>
              <a:buFont typeface="+mj-lt"/>
              <a:buAutoNum type="arabicPeriod"/>
            </a:pPr>
            <a:r>
              <a:rPr lang="en-GB" sz="3900" dirty="0" err="1" smtClean="0">
                <a:latin typeface="Adobe Fan Heiti Std B" pitchFamily="34" charset="-128"/>
                <a:ea typeface="Adobe Fan Heiti Std B" pitchFamily="34" charset="-128"/>
              </a:rPr>
              <a:t>Menumbuhkembangkan</a:t>
            </a:r>
            <a:r>
              <a:rPr lang="en-GB" sz="3900" dirty="0" smtClean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GB" sz="3900" dirty="0" err="1">
                <a:latin typeface="Adobe Fan Heiti Std B" pitchFamily="34" charset="-128"/>
                <a:ea typeface="Adobe Fan Heiti Std B" pitchFamily="34" charset="-128"/>
              </a:rPr>
              <a:t>dan</a:t>
            </a:r>
            <a:r>
              <a:rPr lang="en-GB" sz="3900" dirty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GB" sz="3900" dirty="0" err="1">
                <a:latin typeface="Adobe Fan Heiti Std B" pitchFamily="34" charset="-128"/>
                <a:ea typeface="Adobe Fan Heiti Std B" pitchFamily="34" charset="-128"/>
              </a:rPr>
              <a:t>mendorong</a:t>
            </a:r>
            <a:r>
              <a:rPr lang="en-GB" sz="3900" dirty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GB" sz="3900" dirty="0" err="1">
                <a:latin typeface="Adobe Fan Heiti Std B" pitchFamily="34" charset="-128"/>
                <a:ea typeface="Adobe Fan Heiti Std B" pitchFamily="34" charset="-128"/>
              </a:rPr>
              <a:t>kearifan</a:t>
            </a:r>
            <a:r>
              <a:rPr lang="en-GB" sz="3900" dirty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GB" sz="3900" dirty="0" err="1">
                <a:latin typeface="Adobe Fan Heiti Std B" pitchFamily="34" charset="-128"/>
                <a:ea typeface="Adobe Fan Heiti Std B" pitchFamily="34" charset="-128"/>
              </a:rPr>
              <a:t>lokal</a:t>
            </a:r>
            <a:r>
              <a:rPr lang="en-GB" sz="3900" dirty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GB" sz="3900" dirty="0" err="1">
                <a:latin typeface="Adobe Fan Heiti Std B" pitchFamily="34" charset="-128"/>
                <a:ea typeface="Adobe Fan Heiti Std B" pitchFamily="34" charset="-128"/>
              </a:rPr>
              <a:t>masyarakat</a:t>
            </a:r>
            <a:r>
              <a:rPr lang="en-GB" sz="3900" dirty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GB" sz="3900" dirty="0" err="1">
                <a:latin typeface="Adobe Fan Heiti Std B" pitchFamily="34" charset="-128"/>
                <a:ea typeface="Adobe Fan Heiti Std B" pitchFamily="34" charset="-128"/>
              </a:rPr>
              <a:t>dalam</a:t>
            </a:r>
            <a:r>
              <a:rPr lang="en-GB" sz="3900" dirty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GB" sz="3900" dirty="0" err="1">
                <a:latin typeface="Adobe Fan Heiti Std B" pitchFamily="34" charset="-128"/>
                <a:ea typeface="Adobe Fan Heiti Std B" pitchFamily="34" charset="-128"/>
              </a:rPr>
              <a:t>penanggulangan</a:t>
            </a:r>
            <a:r>
              <a:rPr lang="en-GB" sz="3900" dirty="0">
                <a:latin typeface="Adobe Fan Heiti Std B" pitchFamily="34" charset="-128"/>
                <a:ea typeface="Adobe Fan Heiti Std B" pitchFamily="34" charset="-128"/>
              </a:rPr>
              <a:t> </a:t>
            </a:r>
            <a:r>
              <a:rPr lang="en-GB" sz="3900" dirty="0" err="1">
                <a:latin typeface="Adobe Fan Heiti Std B" pitchFamily="34" charset="-128"/>
                <a:ea typeface="Adobe Fan Heiti Std B" pitchFamily="34" charset="-128"/>
              </a:rPr>
              <a:t>bencana</a:t>
            </a:r>
            <a:r>
              <a:rPr lang="en-GB" dirty="0"/>
              <a:t>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72071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d-ID" sz="2800" dirty="0" smtClean="0"/>
              <a:t>TUJUAN KETANGGUHAN MASYARAKAT</a:t>
            </a:r>
            <a:endParaRPr lang="id-ID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447800"/>
            <a:ext cx="7790688" cy="480060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id-ID" dirty="0" smtClean="0"/>
              <a:t>Mendorong terwujudnya ketangguhan masyarakat dalam menghadapi bencana yang lebih terarah, terencana, terpadu dan terkoordinasi.</a:t>
            </a:r>
          </a:p>
          <a:p>
            <a:pPr algn="just"/>
            <a:r>
              <a:rPr lang="id-ID" dirty="0" smtClean="0"/>
              <a:t>Mendorong sinergi dan integrasi seluruh program yang ada di desa/kelurahan yang dilaksanakan oleh kementerian/lembaga, organisasi non pemerintah dan lembaga usaha</a:t>
            </a:r>
          </a:p>
          <a:p>
            <a:pPr algn="just"/>
            <a:r>
              <a:rPr lang="id-ID" dirty="0" smtClean="0"/>
              <a:t>Meningkatkan kemandirian masyarakat desa/kelurahan dalam melaksanakan upaya-upaya penguangan risiko bencana</a:t>
            </a:r>
          </a:p>
          <a:p>
            <a:pPr algn="just"/>
            <a:r>
              <a:rPr lang="id-ID" dirty="0" smtClean="0"/>
              <a:t>Mendorong integrasi upaya-upaya pengurangan risiko bencana dalam pembangunan desa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/>
          </a:bodyPr>
          <a:lstStyle/>
          <a:p>
            <a:r>
              <a:rPr lang="id-ID" sz="3000" dirty="0" smtClean="0"/>
              <a:t>SASARAN KETANGGUHAN MASYARAKAT</a:t>
            </a:r>
            <a:endParaRPr lang="id-ID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2133600"/>
            <a:ext cx="7498080" cy="3200400"/>
          </a:xfrm>
        </p:spPr>
        <p:txBody>
          <a:bodyPr>
            <a:normAutofit/>
          </a:bodyPr>
          <a:lstStyle/>
          <a:p>
            <a:pPr marL="114300" indent="-4763" algn="just">
              <a:buNone/>
            </a:pPr>
            <a:r>
              <a:rPr lang="id-ID" sz="3200" dirty="0" smtClean="0"/>
              <a:t>Masyarakat memiliki kesiapan untuk menghadapi bencana dan mengurangi risiko, serta memiliki ketahanan dan keuatan untuk membangun kembali kehidupannya setelah terkena dampak bencana</a:t>
            </a:r>
            <a:endParaRPr lang="id-ID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7620000" cy="990600"/>
          </a:xfrm>
        </p:spPr>
        <p:txBody>
          <a:bodyPr>
            <a:normAutofit/>
          </a:bodyPr>
          <a:lstStyle/>
          <a:p>
            <a:pPr algn="ctr"/>
            <a:r>
              <a:rPr lang="id-ID" sz="3000" dirty="0" smtClean="0"/>
              <a:t>PRINSIP KETANGGUHAN MASYARAKAT</a:t>
            </a:r>
            <a:endParaRPr lang="id-ID" sz="3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914400"/>
            <a:ext cx="7543800" cy="5638800"/>
          </a:xfrm>
        </p:spPr>
        <p:txBody>
          <a:bodyPr>
            <a:normAutofit fontScale="70000" lnSpcReduction="20000"/>
          </a:bodyPr>
          <a:lstStyle/>
          <a:p>
            <a:pPr marL="514350" indent="-514350" algn="just">
              <a:buFont typeface="+mj-lt"/>
              <a:buAutoNum type="alphaLcPeriod"/>
            </a:pPr>
            <a:r>
              <a:rPr lang="id-ID" dirty="0" smtClean="0"/>
              <a:t>Bencana adalah urusan bersama</a:t>
            </a:r>
          </a:p>
          <a:p>
            <a:pPr marL="514350" indent="-514350" algn="just">
              <a:buFont typeface="+mj-lt"/>
              <a:buAutoNum type="alphaLcPeriod"/>
            </a:pPr>
            <a:r>
              <a:rPr lang="id-ID" dirty="0" smtClean="0"/>
              <a:t>Berbasis Pengurangan Risiko Bencana</a:t>
            </a:r>
          </a:p>
          <a:p>
            <a:pPr marL="514350" indent="-514350" algn="just">
              <a:buFont typeface="+mj-lt"/>
              <a:buAutoNum type="alphaLcPeriod"/>
            </a:pPr>
            <a:r>
              <a:rPr lang="id-ID" dirty="0" smtClean="0"/>
              <a:t>Pemenuhan Hak Masyarakat</a:t>
            </a:r>
          </a:p>
          <a:p>
            <a:pPr marL="514350" indent="-514350" algn="just">
              <a:buFont typeface="+mj-lt"/>
              <a:buAutoNum type="alphaLcPeriod"/>
            </a:pPr>
            <a:r>
              <a:rPr lang="id-ID" dirty="0" smtClean="0"/>
              <a:t>Masyarakat menjadi pelaku utama</a:t>
            </a:r>
          </a:p>
          <a:p>
            <a:pPr marL="514350" indent="-514350" algn="just">
              <a:buFont typeface="+mj-lt"/>
              <a:buAutoNum type="alphaLcPeriod"/>
            </a:pPr>
            <a:r>
              <a:rPr lang="id-ID" dirty="0" smtClean="0"/>
              <a:t>Dilakukan secara partisipatoris</a:t>
            </a:r>
          </a:p>
          <a:p>
            <a:pPr marL="514350" indent="-514350" algn="just">
              <a:buFont typeface="+mj-lt"/>
              <a:buAutoNum type="alphaLcPeriod"/>
            </a:pPr>
            <a:r>
              <a:rPr lang="id-ID" dirty="0" smtClean="0"/>
              <a:t>Mobilisasi sumber daya lokal</a:t>
            </a:r>
          </a:p>
          <a:p>
            <a:pPr marL="514350" indent="-514350" algn="just">
              <a:buFont typeface="+mj-lt"/>
              <a:buAutoNum type="alphaLcPeriod"/>
            </a:pPr>
            <a:r>
              <a:rPr lang="id-ID" dirty="0" smtClean="0"/>
              <a:t>Insklusif</a:t>
            </a:r>
          </a:p>
          <a:p>
            <a:pPr marL="514350" indent="-514350" algn="just">
              <a:buFont typeface="+mj-lt"/>
              <a:buAutoNum type="alphaLcPeriod"/>
            </a:pPr>
            <a:r>
              <a:rPr lang="id-ID" dirty="0" smtClean="0"/>
              <a:t>Berlandaskan kemanusiaan</a:t>
            </a:r>
          </a:p>
          <a:p>
            <a:pPr marL="514350" indent="-514350" algn="just">
              <a:buFont typeface="+mj-lt"/>
              <a:buAutoNum type="alphaLcPeriod"/>
            </a:pPr>
            <a:r>
              <a:rPr lang="id-ID" dirty="0" smtClean="0"/>
              <a:t>Keadilan dan kesetaraan gender</a:t>
            </a:r>
          </a:p>
          <a:p>
            <a:pPr marL="514350" indent="-514350" algn="just">
              <a:buFont typeface="+mj-lt"/>
              <a:buAutoNum type="alphaLcPeriod"/>
            </a:pPr>
            <a:r>
              <a:rPr lang="id-ID" dirty="0" smtClean="0"/>
              <a:t>Keberpihakan kepada kelompok rentan</a:t>
            </a:r>
          </a:p>
          <a:p>
            <a:pPr marL="514350" indent="-514350" algn="just">
              <a:buFont typeface="+mj-lt"/>
              <a:buAutoNum type="alphaLcPeriod"/>
            </a:pPr>
            <a:r>
              <a:rPr lang="id-ID" dirty="0" smtClean="0"/>
              <a:t>Transparasi dan akuntabilitasi</a:t>
            </a:r>
          </a:p>
          <a:p>
            <a:pPr marL="514350" indent="-514350" algn="just">
              <a:buFont typeface="+mj-lt"/>
              <a:buAutoNum type="alphaLcPeriod"/>
            </a:pPr>
            <a:r>
              <a:rPr lang="id-ID" dirty="0" smtClean="0"/>
              <a:t>Kemitraan</a:t>
            </a:r>
          </a:p>
          <a:p>
            <a:pPr marL="514350" indent="-514350" algn="just">
              <a:buFont typeface="+mj-lt"/>
              <a:buAutoNum type="alphaLcPeriod"/>
            </a:pPr>
            <a:r>
              <a:rPr lang="id-ID" dirty="0" smtClean="0"/>
              <a:t>Multi ancaman</a:t>
            </a:r>
          </a:p>
          <a:p>
            <a:pPr marL="514350" indent="-514350" algn="just">
              <a:buFont typeface="+mj-lt"/>
              <a:buAutoNum type="alphaLcPeriod"/>
            </a:pPr>
            <a:r>
              <a:rPr lang="id-ID" dirty="0" smtClean="0"/>
              <a:t>Otonomi dan desentralisasi pemerintahan</a:t>
            </a:r>
          </a:p>
          <a:p>
            <a:pPr marL="514350" indent="-514350" algn="just">
              <a:buFont typeface="+mj-lt"/>
              <a:buAutoNum type="alphaLcPeriod"/>
            </a:pPr>
            <a:r>
              <a:rPr lang="id-ID" dirty="0" smtClean="0"/>
              <a:t>Pembangunan dalan pembangunan berkelanjutan</a:t>
            </a:r>
          </a:p>
          <a:p>
            <a:pPr marL="514350" indent="-514350" algn="just">
              <a:buFont typeface="+mj-lt"/>
              <a:buAutoNum type="alphaLcPeriod"/>
            </a:pPr>
            <a:r>
              <a:rPr lang="id-ID" dirty="0" smtClean="0"/>
              <a:t>Diselenggarakan secara lintas sektor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5"/>
          <p:cNvSpPr txBox="1">
            <a:spLocks/>
          </p:cNvSpPr>
          <p:nvPr/>
        </p:nvSpPr>
        <p:spPr bwMode="auto">
          <a:xfrm>
            <a:off x="1205136" y="2743200"/>
            <a:ext cx="6948264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algn="ctr" eaLnBrk="0" fontAlgn="base" hangingPunct="0">
              <a:spcBef>
                <a:spcPct val="20000"/>
              </a:spcBef>
              <a:spcAft>
                <a:spcPct val="0"/>
              </a:spcAft>
              <a:defRPr/>
            </a:pPr>
            <a:r>
              <a:rPr lang="id-ID" sz="2800" b="1" i="1" kern="0" dirty="0">
                <a:solidFill>
                  <a:srgbClr val="3333CC">
                    <a:lumMod val="50000"/>
                  </a:srgbClr>
                </a:solidFill>
                <a:latin typeface="Arial Narrow" pitchFamily="34" charset="0"/>
                <a:cs typeface="Arial" pitchFamily="34" charset="0"/>
              </a:rPr>
              <a:t>“Desa yang memiliki kemampuan mandiri untuk beradaptasi dan menghadapi potensi ancaman bencana, serta memulihkan diri dengan segera dari dampak – dampak bencana yang merugikan.”</a:t>
            </a:r>
            <a:endParaRPr lang="en-US" sz="2800" b="1" i="1" kern="0" dirty="0">
              <a:solidFill>
                <a:srgbClr val="3333CC">
                  <a:lumMod val="50000"/>
                </a:srgbClr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59632" y="990600"/>
            <a:ext cx="6840760" cy="169277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d-ID" sz="6000" b="1" cap="all" dirty="0">
                <a:ln w="9000" cmpd="sng">
                  <a:solidFill>
                    <a:srgbClr val="000000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  <a:cs typeface="Arial" pitchFamily="34" charset="0"/>
              </a:rPr>
              <a:t>DESA TANGGUH BENCANA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d-ID" sz="4400" b="1" cap="all" dirty="0">
                <a:ln w="9000" cmpd="sng">
                  <a:solidFill>
                    <a:srgbClr val="000000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7030A0"/>
                </a:solidFill>
                <a:effectLst>
                  <a:reflection blurRad="12700" stA="28000" endPos="45000" dist="1000" dir="5400000" sy="-100000" algn="bl" rotWithShape="0"/>
                </a:effectLst>
                <a:latin typeface="Mistral" pitchFamily="66" charset="0"/>
                <a:cs typeface="Arial" pitchFamily="34" charset="0"/>
              </a:rPr>
              <a:t>( DESTANA )</a:t>
            </a:r>
            <a:endParaRPr lang="en-US" sz="4400" b="1" cap="all" dirty="0">
              <a:ln w="9000" cmpd="sng">
                <a:solidFill>
                  <a:srgbClr val="000000">
                    <a:shade val="50000"/>
                    <a:satMod val="120000"/>
                  </a:srgbClr>
                </a:solidFill>
                <a:prstDash val="solid"/>
              </a:ln>
              <a:solidFill>
                <a:srgbClr val="7030A0"/>
              </a:solidFill>
              <a:effectLst>
                <a:reflection blurRad="12700" stA="28000" endPos="45000" dist="1000" dir="5400000" sy="-100000" algn="bl" rotWithShape="0"/>
              </a:effectLst>
              <a:latin typeface="Mistral" pitchFamily="66" charset="0"/>
              <a:cs typeface="Arial" pitchFamily="34" charset="0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-10616" y="0"/>
            <a:ext cx="838200" cy="6858000"/>
          </a:xfrm>
          <a:prstGeom prst="rect">
            <a:avLst/>
          </a:prstGeom>
          <a:solidFill>
            <a:srgbClr val="FF9900">
              <a:alpha val="5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b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2 0 </a:t>
            </a:r>
            <a:r>
              <a:rPr lang="id-ID" sz="1600" b="1" dirty="0">
                <a:solidFill>
                  <a:srgbClr val="000000"/>
                </a:solidFill>
                <a:latin typeface="Arial" charset="0"/>
                <a:cs typeface="Arial" charset="0"/>
              </a:rPr>
              <a:t>1 </a:t>
            </a:r>
            <a:r>
              <a:rPr lang="id-ID" sz="1600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5</a:t>
            </a:r>
            <a:endParaRPr lang="en-US" sz="1600" b="1" dirty="0">
              <a:solidFill>
                <a:srgbClr val="000000"/>
              </a:solidFill>
              <a:latin typeface="Arial" charset="0"/>
              <a:cs typeface="Arial" charset="0"/>
            </a:endParaRPr>
          </a:p>
        </p:txBody>
      </p:sp>
      <p:sp>
        <p:nvSpPr>
          <p:cNvPr id="19" name="Content Placeholder 5"/>
          <p:cNvSpPr txBox="1">
            <a:spLocks/>
          </p:cNvSpPr>
          <p:nvPr/>
        </p:nvSpPr>
        <p:spPr bwMode="auto">
          <a:xfrm>
            <a:off x="5652121" y="5987269"/>
            <a:ext cx="2664296" cy="39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id-ID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lin Sans FB" pitchFamily="34" charset="0"/>
                <a:cs typeface="Arabic Typesetting" pitchFamily="66" charset="-78"/>
              </a:rPr>
              <a:t>Perka BNPB No. 01 / 2012</a:t>
            </a:r>
          </a:p>
        </p:txBody>
      </p:sp>
    </p:spTree>
    <p:extLst>
      <p:ext uri="{BB962C8B-B14F-4D97-AF65-F5344CB8AC3E}">
        <p14:creationId xmlns:p14="http://schemas.microsoft.com/office/powerpoint/2010/main" val="3314972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1066800"/>
            <a:ext cx="7498080" cy="1143000"/>
          </a:xfrm>
        </p:spPr>
        <p:txBody>
          <a:bodyPr/>
          <a:lstStyle/>
          <a:p>
            <a:r>
              <a:rPr lang="id-ID" dirty="0" smtClean="0"/>
              <a:t>DESA TANGGUH BENCANA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2667000"/>
            <a:ext cx="7498080" cy="2057400"/>
          </a:xfrm>
        </p:spPr>
        <p:txBody>
          <a:bodyPr/>
          <a:lstStyle/>
          <a:p>
            <a:r>
              <a:rPr lang="id-ID" dirty="0" smtClean="0"/>
              <a:t>DESA TANGGUH PRATAMA</a:t>
            </a:r>
          </a:p>
          <a:p>
            <a:r>
              <a:rPr lang="id-ID" dirty="0" smtClean="0"/>
              <a:t>DESA TANGGUH MADYA</a:t>
            </a:r>
          </a:p>
          <a:p>
            <a:r>
              <a:rPr lang="id-ID" dirty="0" smtClean="0"/>
              <a:t>DESA TANGGUH UTAMA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DESA TANGGUH PRATAMA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id-ID" dirty="0" smtClean="0"/>
              <a:t>Adanya upaya awal untuk menyusun kebijakan Pengurangan Risiko Bencana (PRB) di tingkat desa/kelurahan</a:t>
            </a:r>
          </a:p>
          <a:p>
            <a:pPr algn="just"/>
            <a:r>
              <a:rPr lang="id-ID" dirty="0" smtClean="0"/>
              <a:t>Adanya upaya awal untuk menyusun dokumen perencanaan PB</a:t>
            </a:r>
          </a:p>
          <a:p>
            <a:pPr algn="just"/>
            <a:r>
              <a:rPr lang="id-ID" dirty="0" smtClean="0"/>
              <a:t>Adanya upaya awal untuk membentuk forum PRB yang beranggotakan wakil masyarakat</a:t>
            </a:r>
          </a:p>
          <a:p>
            <a:pPr algn="just"/>
            <a:r>
              <a:rPr lang="id-ID" dirty="0" smtClean="0"/>
              <a:t>Adanya upaya awal untuk membentuk tim relawan desa/kelurahan</a:t>
            </a:r>
          </a:p>
          <a:p>
            <a:pPr algn="just"/>
            <a:r>
              <a:rPr lang="id-ID" dirty="0" smtClean="0"/>
              <a:t>Adanya upaya awal untuk mengadakan kajian risiko, manajemen risiko dan pengurangan kerentanan</a:t>
            </a:r>
          </a:p>
          <a:p>
            <a:pPr algn="just"/>
            <a:r>
              <a:rPr lang="id-ID" dirty="0" smtClean="0"/>
              <a:t>Adaya upaya awal untuk meningkatkan kapasitas kesiapsiagaan serta tanggap bencana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76200"/>
            <a:ext cx="7498080" cy="1143000"/>
          </a:xfrm>
        </p:spPr>
        <p:txBody>
          <a:bodyPr/>
          <a:lstStyle/>
          <a:p>
            <a:r>
              <a:rPr lang="id-ID" dirty="0" smtClean="0"/>
              <a:t>DESA TANGGUH MADYA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219200"/>
            <a:ext cx="7498080" cy="5257800"/>
          </a:xfrm>
        </p:spPr>
        <p:txBody>
          <a:bodyPr>
            <a:noAutofit/>
          </a:bodyPr>
          <a:lstStyle/>
          <a:p>
            <a:pPr algn="just"/>
            <a:r>
              <a:rPr lang="id-ID" sz="2200" dirty="0" smtClean="0"/>
              <a:t>Adanya kebijakan PRB di tingkat desa yang telah dikembangkan</a:t>
            </a:r>
          </a:p>
          <a:p>
            <a:pPr algn="just"/>
            <a:r>
              <a:rPr lang="id-ID" sz="2200" dirty="0" smtClean="0"/>
              <a:t>Adanya dokumen perencanaan PB yang telah tersusun tetapi belum terpadu dengan instrumen perencanaan desa</a:t>
            </a:r>
          </a:p>
          <a:p>
            <a:pPr algn="just"/>
            <a:r>
              <a:rPr lang="id-ID" sz="2200" dirty="0" smtClean="0"/>
              <a:t>Adanya forum PRB yang beranggotakan wakil rakyat, termasuk kelompok perempuan, kelompok rentan, tetapi belum berfungsi penuh dan aktif</a:t>
            </a:r>
          </a:p>
          <a:p>
            <a:pPr algn="just"/>
            <a:r>
              <a:rPr lang="id-ID" sz="2200" dirty="0" smtClean="0"/>
              <a:t>Adanya Tim relawan desa yang terlibat dalam peningkatan kapasitas, pengetahuan pendidikan bencana bagi anggotanya dan masyarakat tetapi belum rutin dan tidak terlalu aktif</a:t>
            </a:r>
          </a:p>
          <a:p>
            <a:pPr algn="just"/>
            <a:r>
              <a:rPr lang="id-ID" sz="2200" dirty="0" smtClean="0"/>
              <a:t>Adanya upaya untuk mengadakan kajian risiko, manajemen risiko dan pengurangan kerentanan,  tetapi belum teruji</a:t>
            </a:r>
          </a:p>
          <a:p>
            <a:pPr algn="just"/>
            <a:r>
              <a:rPr lang="id-ID" sz="2200" dirty="0" smtClean="0"/>
              <a:t>Adanya upaya untuk meningatkan kapasitas kesiapsiagaan serta tanggap bencana tetap belum teruji dan sistematis </a:t>
            </a:r>
          </a:p>
          <a:p>
            <a:pPr algn="just"/>
            <a:endParaRPr lang="id-ID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DESA TANGGUH UTAMA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/>
            <a:r>
              <a:rPr lang="id-ID" dirty="0" smtClean="0"/>
              <a:t>Adanya kebijakan PRB yang telah dilegalkan dalam bentuk Perdes atau perangkat hukum setingkat di desa/kelurahan</a:t>
            </a:r>
          </a:p>
          <a:p>
            <a:pPr algn="just"/>
            <a:r>
              <a:rPr lang="id-ID" dirty="0" smtClean="0"/>
              <a:t>Adanya dokumen pencanaan PB yang telah dipadukan dengan RPJMDes dan dirinci dalam RKPDes</a:t>
            </a:r>
          </a:p>
          <a:p>
            <a:pPr algn="just"/>
            <a:r>
              <a:rPr lang="id-ID" dirty="0" smtClean="0"/>
              <a:t>Adanya forum PRB yang beranggotakan wakil masyarakat termasuk kelompok perempuan dan kelompok rentan yang berfungsi dengan aktif</a:t>
            </a:r>
          </a:p>
          <a:p>
            <a:pPr algn="just"/>
            <a:r>
              <a:rPr lang="id-ID" dirty="0" smtClean="0"/>
              <a:t>Adanya tim Relawan PB yang secara rutin terlibat aktif dalam kegiatan peningkatan kapasitas, pengetahuan dan pendidikan kebencanaan bagi para anggotanya dan masyarakat umum</a:t>
            </a:r>
          </a:p>
          <a:p>
            <a:pPr algn="just"/>
            <a:r>
              <a:rPr lang="id-ID" dirty="0" smtClean="0"/>
              <a:t>Adanya upaya sistematis untuk mengadakan pengkajian risiko, manajemen risiko dan pengurangan kerentanan, termasuk kegiatan ekonomi produktif alternatif untuk mengurangi kerentanan</a:t>
            </a:r>
          </a:p>
          <a:p>
            <a:pPr algn="just"/>
            <a:r>
              <a:rPr lang="id-ID" dirty="0" smtClean="0"/>
              <a:t>Adanya upaya sistematis untuk meningkatkan kapasitas kesiapsiagaan serta tanggap bencana</a:t>
            </a:r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609600" cy="6858000"/>
          </a:xfrm>
        </p:spPr>
        <p:txBody>
          <a:bodyPr vert="vert270">
            <a:normAutofit/>
          </a:bodyPr>
          <a:lstStyle/>
          <a:p>
            <a:pPr algn="ctr"/>
            <a:r>
              <a:rPr lang="id-ID" sz="2400" dirty="0" smtClean="0"/>
              <a:t>INDIKATOR DESA TANGGUH BENCANA</a:t>
            </a:r>
            <a:endParaRPr lang="id-ID" sz="24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09600" y="0"/>
          <a:ext cx="8534400" cy="68580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97723"/>
                <a:gridCol w="656492"/>
                <a:gridCol w="5580185"/>
              </a:tblGrid>
              <a:tr h="316037"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KATEGORI 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No 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d-ID" sz="1400" dirty="0" smtClean="0"/>
                        <a:t>INDIKATOR</a:t>
                      </a:r>
                      <a:endParaRPr lang="id-ID" sz="1400" dirty="0"/>
                    </a:p>
                  </a:txBody>
                  <a:tcPr/>
                </a:tc>
              </a:tr>
              <a:tr h="316037"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LEGISLASI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1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Kebijakan/peraturan di desa/kelurahan tentang PB/PRB</a:t>
                      </a:r>
                      <a:endParaRPr lang="id-ID" sz="1400" dirty="0"/>
                    </a:p>
                  </a:txBody>
                  <a:tcPr/>
                </a:tc>
              </a:tr>
              <a:tr h="537263"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PERENCANAAN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2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Rencana Penanggulangan Bencana Desa, Rencana</a:t>
                      </a:r>
                      <a:r>
                        <a:rPr lang="id-ID" sz="1400" baseline="0" dirty="0" smtClean="0"/>
                        <a:t> Aksi Komunitas dan atau Rencana Kontingensi</a:t>
                      </a:r>
                      <a:endParaRPr lang="id-ID" sz="1400" dirty="0"/>
                    </a:p>
                  </a:txBody>
                  <a:tcPr/>
                </a:tc>
              </a:tr>
              <a:tr h="316037">
                <a:tc rowSpan="3">
                  <a:txBody>
                    <a:bodyPr/>
                    <a:lstStyle/>
                    <a:p>
                      <a:r>
                        <a:rPr lang="id-ID" sz="1400" dirty="0" smtClean="0"/>
                        <a:t>KELAMBAGAAN</a:t>
                      </a:r>
                      <a:endParaRPr lang="id-ID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3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Forum</a:t>
                      </a:r>
                      <a:r>
                        <a:rPr lang="id-ID" sz="1400" baseline="0" dirty="0" smtClean="0"/>
                        <a:t> PRB Desa/Kelurahan</a:t>
                      </a:r>
                      <a:endParaRPr lang="id-ID" sz="1400" dirty="0"/>
                    </a:p>
                  </a:txBody>
                  <a:tcPr/>
                </a:tc>
              </a:tr>
              <a:tr h="316037">
                <a:tc v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4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Relawan Pananggulangan Bencana Desa/Kelurahan</a:t>
                      </a:r>
                      <a:endParaRPr lang="id-ID" sz="1400" dirty="0"/>
                    </a:p>
                  </a:txBody>
                  <a:tcPr/>
                </a:tc>
              </a:tr>
              <a:tr h="316037">
                <a:tc vMerge="1">
                  <a:txBody>
                    <a:bodyPr/>
                    <a:lstStyle/>
                    <a:p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5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Kerjasama antar pelaku dan wilayah</a:t>
                      </a:r>
                      <a:endParaRPr lang="id-ID" sz="1400" dirty="0"/>
                    </a:p>
                  </a:txBody>
                  <a:tcPr/>
                </a:tc>
              </a:tr>
              <a:tr h="316037"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PENDANAAN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6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Dana Tanggap Darurat Desa</a:t>
                      </a:r>
                      <a:endParaRPr lang="id-ID" sz="1400" dirty="0"/>
                    </a:p>
                  </a:txBody>
                  <a:tcPr/>
                </a:tc>
              </a:tr>
              <a:tr h="316037">
                <a:tc>
                  <a:txBody>
                    <a:bodyPr/>
                    <a:lstStyle/>
                    <a:p>
                      <a:endParaRPr lang="id-ID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7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Dana Pengurangan</a:t>
                      </a:r>
                      <a:r>
                        <a:rPr lang="id-ID" sz="1400" baseline="0" dirty="0" smtClean="0"/>
                        <a:t> Risiko Bencana Desa</a:t>
                      </a:r>
                      <a:endParaRPr lang="id-ID" sz="1400" dirty="0"/>
                    </a:p>
                  </a:txBody>
                  <a:tcPr/>
                </a:tc>
              </a:tr>
              <a:tr h="316037">
                <a:tc rowSpan="5">
                  <a:txBody>
                    <a:bodyPr/>
                    <a:lstStyle/>
                    <a:p>
                      <a:r>
                        <a:rPr lang="id-ID" sz="1400" dirty="0" smtClean="0"/>
                        <a:t>PENGEMBANGAN KAPASITAS</a:t>
                      </a:r>
                      <a:endParaRPr lang="id-ID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8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Pelatihan</a:t>
                      </a:r>
                      <a:r>
                        <a:rPr lang="id-ID" sz="1400" baseline="0" dirty="0" smtClean="0"/>
                        <a:t> untuk pemerintah desa/kelurahan</a:t>
                      </a:r>
                      <a:endParaRPr lang="id-ID" sz="1400" dirty="0"/>
                    </a:p>
                  </a:txBody>
                  <a:tcPr/>
                </a:tc>
              </a:tr>
              <a:tr h="316037">
                <a:tc vMerge="1">
                  <a:txBody>
                    <a:bodyPr/>
                    <a:lstStyle/>
                    <a:p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9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Pelatihan</a:t>
                      </a:r>
                      <a:r>
                        <a:rPr lang="id-ID" sz="1400" baseline="0" dirty="0" smtClean="0"/>
                        <a:t> untuk relawan desa/kelurahan</a:t>
                      </a:r>
                      <a:endParaRPr lang="id-ID" sz="1400" dirty="0"/>
                    </a:p>
                  </a:txBody>
                  <a:tcPr/>
                </a:tc>
              </a:tr>
              <a:tr h="316037">
                <a:tc vMerge="1">
                  <a:txBody>
                    <a:bodyPr/>
                    <a:lstStyle/>
                    <a:p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10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Pelatihan untuk warga desa/kelurahan</a:t>
                      </a:r>
                      <a:endParaRPr lang="id-ID" sz="1400" dirty="0"/>
                    </a:p>
                  </a:txBody>
                  <a:tcPr/>
                </a:tc>
              </a:tr>
              <a:tr h="316037">
                <a:tc vMerge="1">
                  <a:txBody>
                    <a:bodyPr/>
                    <a:lstStyle/>
                    <a:p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11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Pelibatan/partisipasi</a:t>
                      </a:r>
                      <a:r>
                        <a:rPr lang="id-ID" sz="1400" baseline="0" dirty="0" smtClean="0"/>
                        <a:t> warga desa/kelurahan</a:t>
                      </a:r>
                      <a:endParaRPr lang="id-ID" sz="1400" dirty="0"/>
                    </a:p>
                  </a:txBody>
                  <a:tcPr/>
                </a:tc>
              </a:tr>
              <a:tr h="316037">
                <a:tc vMerge="1">
                  <a:txBody>
                    <a:bodyPr/>
                    <a:lstStyle/>
                    <a:p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12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Pelibatan perempuan dalam tim relawan desa/kelurahan</a:t>
                      </a:r>
                      <a:endParaRPr lang="id-ID" sz="1400" dirty="0"/>
                    </a:p>
                  </a:txBody>
                  <a:tcPr/>
                </a:tc>
              </a:tr>
              <a:tr h="316037">
                <a:tc rowSpan="8">
                  <a:txBody>
                    <a:bodyPr/>
                    <a:lstStyle/>
                    <a:p>
                      <a:r>
                        <a:rPr lang="id-ID" sz="1400" dirty="0" smtClean="0"/>
                        <a:t>PENYELENGGARAAN</a:t>
                      </a:r>
                      <a:r>
                        <a:rPr lang="id-ID" sz="1400" baseline="0" dirty="0" smtClean="0"/>
                        <a:t> PENANGGULANGAN BENCANA</a:t>
                      </a:r>
                      <a:endParaRPr lang="id-ID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13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Peta dan kajian Risiko</a:t>
                      </a:r>
                      <a:endParaRPr lang="id-ID" sz="1400" dirty="0"/>
                    </a:p>
                  </a:txBody>
                  <a:tcPr/>
                </a:tc>
              </a:tr>
              <a:tr h="316037">
                <a:tc vMerge="1">
                  <a:txBody>
                    <a:bodyPr/>
                    <a:lstStyle/>
                    <a:p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14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Peta</a:t>
                      </a:r>
                      <a:r>
                        <a:rPr lang="id-ID" sz="1400" baseline="0" dirty="0" smtClean="0"/>
                        <a:t> dan jalur evakuasi serta tempat pengungsian</a:t>
                      </a:r>
                      <a:endParaRPr lang="id-ID" sz="1400" dirty="0"/>
                    </a:p>
                  </a:txBody>
                  <a:tcPr/>
                </a:tc>
              </a:tr>
              <a:tr h="316037">
                <a:tc vMerge="1">
                  <a:txBody>
                    <a:bodyPr/>
                    <a:lstStyle/>
                    <a:p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15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Sistem peringatan dini</a:t>
                      </a:r>
                      <a:endParaRPr lang="id-ID" sz="1400" dirty="0"/>
                    </a:p>
                  </a:txBody>
                  <a:tcPr/>
                </a:tc>
              </a:tr>
              <a:tr h="316037">
                <a:tc vMerge="1">
                  <a:txBody>
                    <a:bodyPr/>
                    <a:lstStyle/>
                    <a:p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16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Pelaksanaan  mitigasi</a:t>
                      </a:r>
                      <a:r>
                        <a:rPr lang="id-ID" sz="1400" baseline="0" dirty="0" smtClean="0"/>
                        <a:t> struktural</a:t>
                      </a:r>
                      <a:endParaRPr lang="id-ID" sz="1400" dirty="0"/>
                    </a:p>
                  </a:txBody>
                  <a:tcPr/>
                </a:tc>
              </a:tr>
              <a:tr h="316037">
                <a:tc vMerge="1">
                  <a:txBody>
                    <a:bodyPr/>
                    <a:lstStyle/>
                    <a:p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17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Pola ketahanan</a:t>
                      </a:r>
                      <a:r>
                        <a:rPr lang="id-ID" sz="1400" baseline="0" dirty="0" smtClean="0"/>
                        <a:t> ekonomi untuk mengurangi kerentanan</a:t>
                      </a:r>
                      <a:endParaRPr lang="id-ID" sz="1400" dirty="0"/>
                    </a:p>
                  </a:txBody>
                  <a:tcPr/>
                </a:tc>
              </a:tr>
              <a:tr h="316037">
                <a:tc vMerge="1">
                  <a:txBody>
                    <a:bodyPr/>
                    <a:lstStyle/>
                    <a:p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18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Perlindungan kesehatan pada kelompok rentan</a:t>
                      </a:r>
                      <a:endParaRPr lang="id-ID" sz="1400" dirty="0"/>
                    </a:p>
                  </a:txBody>
                  <a:tcPr/>
                </a:tc>
              </a:tr>
              <a:tr h="316037">
                <a:tc vMerge="1">
                  <a:txBody>
                    <a:bodyPr/>
                    <a:lstStyle/>
                    <a:p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19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Pengelolaan Sumber</a:t>
                      </a:r>
                      <a:r>
                        <a:rPr lang="id-ID" sz="1400" baseline="0" dirty="0" smtClean="0"/>
                        <a:t> Daya Alam (SDA) untuk PRB</a:t>
                      </a:r>
                      <a:endParaRPr lang="id-ID" sz="1400" dirty="0"/>
                    </a:p>
                  </a:txBody>
                  <a:tcPr/>
                </a:tc>
              </a:tr>
              <a:tr h="316037">
                <a:tc vMerge="1">
                  <a:txBody>
                    <a:bodyPr/>
                    <a:lstStyle/>
                    <a:p>
                      <a:endParaRPr lang="id-ID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20</a:t>
                      </a:r>
                      <a:endParaRPr lang="id-ID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1400" dirty="0" smtClean="0"/>
                        <a:t>Perlindungan aset</a:t>
                      </a:r>
                      <a:r>
                        <a:rPr lang="id-ID" sz="1400" baseline="0" dirty="0" smtClean="0"/>
                        <a:t> produktif utama masyarakat</a:t>
                      </a:r>
                      <a:endParaRPr lang="id-ID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71596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KABUPATEN GUNUNGKIDUL</a:t>
            </a:r>
            <a:endParaRPr lang="en-US" sz="32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6096000"/>
          </a:xfrm>
        </p:spPr>
        <p:txBody>
          <a:bodyPr>
            <a:normAutofit lnSpcReduction="10000"/>
          </a:bodyPr>
          <a:lstStyle/>
          <a:p>
            <a:pPr algn="just"/>
            <a:r>
              <a:rPr lang="id-ID" sz="2800" dirty="0" smtClean="0"/>
              <a:t>Secara geografis Kabupaten Gunungkidul berada pada 7</a:t>
            </a:r>
            <a:r>
              <a:rPr lang="id-ID" sz="2800" dirty="0" smtClean="0">
                <a:sym typeface="Symbol"/>
              </a:rPr>
              <a:t></a:t>
            </a:r>
            <a:r>
              <a:rPr lang="id-ID" sz="2800" dirty="0" smtClean="0"/>
              <a:t>46</a:t>
            </a:r>
            <a:r>
              <a:rPr lang="id-ID" sz="2800" dirty="0" smtClean="0">
                <a:sym typeface="Symbol"/>
              </a:rPr>
              <a:t></a:t>
            </a:r>
            <a:r>
              <a:rPr lang="id-ID" sz="2800" dirty="0" smtClean="0"/>
              <a:t> LS-8</a:t>
            </a:r>
            <a:r>
              <a:rPr lang="id-ID" sz="2800" dirty="0" smtClean="0">
                <a:sym typeface="Symbol"/>
              </a:rPr>
              <a:t></a:t>
            </a:r>
            <a:r>
              <a:rPr lang="id-ID" sz="2800" dirty="0" smtClean="0"/>
              <a:t>09</a:t>
            </a:r>
            <a:r>
              <a:rPr lang="id-ID" sz="2800" dirty="0" smtClean="0">
                <a:sym typeface="Symbol"/>
              </a:rPr>
              <a:t></a:t>
            </a:r>
            <a:r>
              <a:rPr lang="id-ID" sz="2800" dirty="0" smtClean="0"/>
              <a:t> LS dan 110</a:t>
            </a:r>
            <a:r>
              <a:rPr lang="id-ID" sz="2800" dirty="0" smtClean="0">
                <a:sym typeface="Symbol"/>
              </a:rPr>
              <a:t></a:t>
            </a:r>
            <a:r>
              <a:rPr lang="id-ID" sz="2800" dirty="0" smtClean="0"/>
              <a:t>21</a:t>
            </a:r>
            <a:r>
              <a:rPr lang="id-ID" sz="2800" dirty="0" smtClean="0">
                <a:sym typeface="Symbol"/>
              </a:rPr>
              <a:t></a:t>
            </a:r>
            <a:r>
              <a:rPr lang="id-ID" sz="2800" dirty="0" smtClean="0"/>
              <a:t> BT-110</a:t>
            </a:r>
            <a:r>
              <a:rPr lang="id-ID" sz="2800" dirty="0" smtClean="0">
                <a:sym typeface="Symbol"/>
              </a:rPr>
              <a:t></a:t>
            </a:r>
            <a:r>
              <a:rPr lang="id-ID" sz="2800" dirty="0" smtClean="0"/>
              <a:t>50</a:t>
            </a:r>
            <a:r>
              <a:rPr lang="id-ID" sz="2800" dirty="0" smtClean="0">
                <a:sym typeface="Symbol"/>
              </a:rPr>
              <a:t></a:t>
            </a:r>
            <a:r>
              <a:rPr lang="id-ID" sz="2800" dirty="0" smtClean="0"/>
              <a:t> BT, dengan luas wilayah 1.485,36 km</a:t>
            </a:r>
            <a:r>
              <a:rPr lang="id-ID" sz="2800" baseline="30000" dirty="0" smtClean="0"/>
              <a:t>2</a:t>
            </a:r>
            <a:r>
              <a:rPr lang="id-ID" sz="2800" dirty="0" smtClean="0"/>
              <a:t> atau sekitar 46,63 % dari luas wilayah Provinsi Daerah Istimewa Yogyakarta. </a:t>
            </a:r>
            <a:endParaRPr lang="en-US" sz="2400" dirty="0" smtClean="0"/>
          </a:p>
          <a:p>
            <a:pPr algn="just"/>
            <a:r>
              <a:rPr lang="id-ID" sz="2800" dirty="0" smtClean="0"/>
              <a:t>Batas wilayah Kabupaten Gunungkidul:</a:t>
            </a:r>
            <a:endParaRPr lang="en-US" sz="2400" dirty="0" smtClean="0"/>
          </a:p>
          <a:p>
            <a:pPr lvl="1" algn="just"/>
            <a:r>
              <a:rPr lang="id-ID" sz="2400" dirty="0" smtClean="0"/>
              <a:t>Sebelah Barat berbatasan dengan Kabupaten Sleman dan Kabupaten Bantul</a:t>
            </a:r>
            <a:r>
              <a:rPr lang="en-US" sz="2400" dirty="0" smtClean="0"/>
              <a:t>,</a:t>
            </a:r>
            <a:r>
              <a:rPr lang="id-ID" sz="2400" dirty="0" smtClean="0"/>
              <a:t> Provinsi Daerah Istimewa Yogyakarta.</a:t>
            </a:r>
            <a:endParaRPr lang="en-US" sz="2400" dirty="0" smtClean="0"/>
          </a:p>
          <a:p>
            <a:pPr lvl="1" algn="just"/>
            <a:r>
              <a:rPr lang="id-ID" sz="2400" dirty="0" smtClean="0"/>
              <a:t>Sebelah Utara berbatasan dengan Kabupaten Klaten dan Kabupaten        Sukoharjo, Provinsi Jawa Tengah.</a:t>
            </a:r>
            <a:endParaRPr lang="en-US" sz="2400" dirty="0" smtClean="0"/>
          </a:p>
          <a:p>
            <a:pPr lvl="1" algn="just"/>
            <a:r>
              <a:rPr lang="id-ID" sz="2400" dirty="0" smtClean="0"/>
              <a:t>Sebelah Timur berbatasan dengan Kabupaten Wonogiri</a:t>
            </a:r>
            <a:r>
              <a:rPr lang="en-US" sz="2400" dirty="0" smtClean="0"/>
              <a:t>,</a:t>
            </a:r>
            <a:r>
              <a:rPr lang="id-ID" sz="2400" dirty="0" smtClean="0"/>
              <a:t> Provinsi Jawa Tengah.</a:t>
            </a:r>
            <a:endParaRPr lang="en-US" sz="2400" dirty="0" smtClean="0"/>
          </a:p>
          <a:p>
            <a:pPr lvl="1" algn="just"/>
            <a:r>
              <a:rPr lang="id-ID" sz="2400" dirty="0" smtClean="0"/>
              <a:t>Sebelah Selatan berbatasan dengan Samudera Hindia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jarak</a:t>
            </a:r>
            <a:r>
              <a:rPr lang="en-US" sz="2400" dirty="0" smtClean="0"/>
              <a:t> </a:t>
            </a:r>
            <a:r>
              <a:rPr lang="en-US" sz="2400" dirty="0" err="1" smtClean="0"/>
              <a:t>empat</a:t>
            </a:r>
            <a:r>
              <a:rPr lang="en-US" sz="2400" dirty="0" smtClean="0"/>
              <a:t> </a:t>
            </a:r>
            <a:r>
              <a:rPr lang="id-ID" sz="2400" dirty="0" smtClean="0"/>
              <a:t>(4) </a:t>
            </a:r>
            <a:r>
              <a:rPr lang="en-US" sz="2400" dirty="0" smtClean="0"/>
              <a:t>mil </a:t>
            </a:r>
            <a:r>
              <a:rPr lang="en-US" sz="2400" dirty="0" err="1" smtClean="0"/>
              <a:t>dari</a:t>
            </a:r>
            <a:r>
              <a:rPr lang="en-US" sz="2400" dirty="0" smtClean="0"/>
              <a:t> </a:t>
            </a:r>
            <a:r>
              <a:rPr lang="en-US" sz="2400" dirty="0" err="1" smtClean="0"/>
              <a:t>garis</a:t>
            </a:r>
            <a:r>
              <a:rPr lang="en-US" sz="2400" dirty="0" smtClean="0"/>
              <a:t> </a:t>
            </a:r>
            <a:r>
              <a:rPr lang="en-US" sz="2400" dirty="0" err="1" smtClean="0"/>
              <a:t>pantai</a:t>
            </a:r>
            <a:r>
              <a:rPr lang="id-ID" sz="2400" dirty="0" smtClean="0"/>
              <a:t>.</a:t>
            </a:r>
            <a:endParaRPr lang="en-US" sz="2400" dirty="0" smtClean="0"/>
          </a:p>
          <a:p>
            <a:pPr marL="0" indent="0" algn="just">
              <a:buNone/>
            </a:pPr>
            <a:r>
              <a:rPr lang="id-ID" sz="2800" dirty="0" smtClean="0"/>
              <a:t>Secara administrasi </a:t>
            </a:r>
            <a:r>
              <a:rPr lang="en-US" sz="2800" dirty="0" err="1" smtClean="0"/>
              <a:t>Kabupaten</a:t>
            </a:r>
            <a:r>
              <a:rPr lang="en-US" sz="2800" dirty="0" smtClean="0"/>
              <a:t> </a:t>
            </a:r>
            <a:r>
              <a:rPr lang="en-US" sz="2800" dirty="0" err="1" smtClean="0"/>
              <a:t>Gunungkidul</a:t>
            </a:r>
            <a:r>
              <a:rPr lang="id-ID" sz="2800" dirty="0" smtClean="0"/>
              <a:t> ini memiliki </a:t>
            </a:r>
            <a:r>
              <a:rPr lang="en-US" sz="2800" dirty="0" smtClean="0"/>
              <a:t>18 </a:t>
            </a:r>
            <a:r>
              <a:rPr lang="en-US" sz="2800" dirty="0" err="1" smtClean="0"/>
              <a:t>Kecamatan</a:t>
            </a:r>
            <a:r>
              <a:rPr lang="en-US" sz="2800" dirty="0" smtClean="0"/>
              <a:t> </a:t>
            </a:r>
            <a:r>
              <a:rPr lang="en-US" sz="2800" dirty="0" err="1" smtClean="0"/>
              <a:t>terdiri</a:t>
            </a:r>
            <a:r>
              <a:rPr lang="en-US" sz="2800" dirty="0" smtClean="0"/>
              <a:t> </a:t>
            </a:r>
            <a:r>
              <a:rPr lang="en-US" sz="2800" dirty="0" err="1" smtClean="0"/>
              <a:t>dari</a:t>
            </a:r>
            <a:r>
              <a:rPr lang="en-US" sz="2800" dirty="0" smtClean="0"/>
              <a:t> 144 </a:t>
            </a:r>
            <a:r>
              <a:rPr lang="en-US" sz="2800" dirty="0" err="1" smtClean="0"/>
              <a:t>desa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1431 </a:t>
            </a:r>
            <a:r>
              <a:rPr lang="en-US" sz="2800" dirty="0" err="1" smtClean="0"/>
              <a:t>dusun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1080120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id-ID" b="1" dirty="0" smtClean="0">
                <a:solidFill>
                  <a:schemeClr val="tx1"/>
                </a:solidFill>
              </a:rPr>
              <a:t>9 INDIKATOR UTAMA</a:t>
            </a:r>
            <a:endParaRPr lang="id-ID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424" y="1340768"/>
            <a:ext cx="8327776" cy="5328592"/>
          </a:xfrm>
        </p:spPr>
        <p:txBody>
          <a:bodyPr>
            <a:noAutofit/>
          </a:bodyPr>
          <a:lstStyle/>
          <a:p>
            <a:pPr marL="514350" indent="-514350">
              <a:buClrTx/>
              <a:buSzPct val="100000"/>
              <a:buAutoNum type="arabicPeriod"/>
            </a:pPr>
            <a:r>
              <a:rPr lang="id-ID" sz="2200" dirty="0" smtClean="0"/>
              <a:t>PETA ((ANCAMAN, KERENTANAN, KAPASITAS) PETA RISIKO)) DAN ANALISIS RISIKO</a:t>
            </a:r>
          </a:p>
          <a:p>
            <a:pPr marL="514350" indent="-514350">
              <a:buClrTx/>
              <a:buSzPct val="100000"/>
              <a:buAutoNum type="arabicPeriod"/>
            </a:pPr>
            <a:r>
              <a:rPr lang="id-ID" sz="2200" dirty="0" smtClean="0"/>
              <a:t>FORUM TERMASUK RELAWAN</a:t>
            </a:r>
          </a:p>
          <a:p>
            <a:pPr marL="514350" indent="-514350">
              <a:buClrTx/>
              <a:buSzPct val="100000"/>
              <a:buAutoNum type="arabicPeriod"/>
            </a:pPr>
            <a:r>
              <a:rPr lang="id-ID" sz="2200" dirty="0" smtClean="0"/>
              <a:t>RENCANA PENANGGULANGAN BENCANA, RENCANA KONTIJENSI DAN RENCANA AKSI KOMUNITAS)</a:t>
            </a:r>
          </a:p>
          <a:p>
            <a:pPr marL="514350" indent="-514350">
              <a:buClrTx/>
              <a:buSzPct val="100000"/>
              <a:buFont typeface="Arial" pitchFamily="34" charset="0"/>
              <a:buAutoNum type="arabicPeriod"/>
            </a:pPr>
            <a:r>
              <a:rPr lang="id-ID" sz="2200" dirty="0" smtClean="0"/>
              <a:t>PETA DAN JALUR EVAKUASI SERTA TEMPAT PENGUNGSIAN</a:t>
            </a:r>
          </a:p>
          <a:p>
            <a:pPr marL="514350" indent="-514350">
              <a:buClrTx/>
              <a:buSzPct val="100000"/>
              <a:buFont typeface="Arial" pitchFamily="34" charset="0"/>
              <a:buAutoNum type="arabicPeriod"/>
            </a:pPr>
            <a:r>
              <a:rPr lang="id-ID" sz="2200" dirty="0" smtClean="0"/>
              <a:t>SISTEM PERINGATAN DINI</a:t>
            </a:r>
          </a:p>
          <a:p>
            <a:pPr marL="514350" indent="-514350">
              <a:buClrTx/>
              <a:buSzPct val="100000"/>
              <a:buFont typeface="Arial" pitchFamily="34" charset="0"/>
              <a:buAutoNum type="arabicPeriod"/>
            </a:pPr>
            <a:r>
              <a:rPr lang="id-ID" sz="2200" dirty="0" smtClean="0"/>
              <a:t>POLA KETAHANAN EKONOMI UNTUK MENGURANGI KERENTANAN MASYARAKAT</a:t>
            </a:r>
          </a:p>
          <a:p>
            <a:pPr marL="514350" indent="-514350">
              <a:buClrTx/>
              <a:buSzPct val="100000"/>
              <a:buFont typeface="Arial" pitchFamily="34" charset="0"/>
              <a:buAutoNum type="arabicPeriod"/>
            </a:pPr>
            <a:r>
              <a:rPr lang="id-ID" sz="2200" dirty="0" smtClean="0"/>
              <a:t>PENGELOLAAN SUMBERDAYA ALAM (SDA) UNTUK PRB</a:t>
            </a:r>
          </a:p>
          <a:p>
            <a:pPr marL="514350" indent="-514350">
              <a:buClrTx/>
              <a:buSzPct val="100000"/>
              <a:buFont typeface="Arial" pitchFamily="34" charset="0"/>
              <a:buAutoNum type="arabicPeriod"/>
            </a:pPr>
            <a:r>
              <a:rPr lang="id-ID" sz="2200" dirty="0" smtClean="0"/>
              <a:t>PERLINDUNGAN ASET PRODUKTIF UTAMA MASYARAKAT</a:t>
            </a:r>
          </a:p>
          <a:p>
            <a:pPr marL="514350" indent="-514350">
              <a:buClrTx/>
              <a:buSzPct val="100000"/>
              <a:buFont typeface="Arial" pitchFamily="34" charset="0"/>
              <a:buAutoNum type="arabicPeriod"/>
            </a:pPr>
            <a:r>
              <a:rPr lang="id-ID" sz="2200" dirty="0" smtClean="0"/>
              <a:t>PERLINDUNGAN KESEHATAN UNTUK KELOMPOK RENTAN</a:t>
            </a:r>
          </a:p>
          <a:p>
            <a:pPr marL="514350" indent="-514350">
              <a:buFont typeface="Arial" pitchFamily="34" charset="0"/>
              <a:buAutoNum type="arabicPeriod"/>
            </a:pPr>
            <a:endParaRPr lang="fi-FI" sz="2200" dirty="0">
              <a:solidFill>
                <a:srgbClr val="000000"/>
              </a:solidFill>
            </a:endParaRPr>
          </a:p>
          <a:p>
            <a:pPr marL="514350" indent="-514350">
              <a:buAutoNum type="arabicPeriod"/>
            </a:pPr>
            <a:endParaRPr lang="id-ID" sz="2200" dirty="0"/>
          </a:p>
        </p:txBody>
      </p:sp>
    </p:spTree>
    <p:extLst>
      <p:ext uri="{BB962C8B-B14F-4D97-AF65-F5344CB8AC3E}">
        <p14:creationId xmlns:p14="http://schemas.microsoft.com/office/powerpoint/2010/main" val="1208476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3" y="188640"/>
            <a:ext cx="8784976" cy="108012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id-ID" b="1" dirty="0" smtClean="0">
                <a:solidFill>
                  <a:schemeClr val="tx1"/>
                </a:solidFill>
              </a:rPr>
              <a:t>INDIKATOR PENDUKUNG</a:t>
            </a:r>
            <a:endParaRPr lang="id-ID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313" y="1412776"/>
            <a:ext cx="8507287" cy="5328592"/>
          </a:xfrm>
        </p:spPr>
        <p:txBody>
          <a:bodyPr>
            <a:normAutofit fontScale="85000" lnSpcReduction="10000"/>
          </a:bodyPr>
          <a:lstStyle/>
          <a:p>
            <a:pPr marL="715963" indent="-715963">
              <a:buClrTx/>
              <a:buSzPct val="100000"/>
              <a:buAutoNum type="arabicPeriod"/>
            </a:pPr>
            <a:r>
              <a:rPr lang="id-ID" dirty="0" smtClean="0"/>
              <a:t>KERJASAMA ANTAR PELAKU DAN WILAYAH</a:t>
            </a:r>
          </a:p>
          <a:p>
            <a:pPr marL="715963" indent="-715963">
              <a:buClrTx/>
              <a:buSzPct val="100000"/>
              <a:buAutoNum type="arabicPeriod"/>
            </a:pPr>
            <a:r>
              <a:rPr lang="id-ID" dirty="0" smtClean="0"/>
              <a:t>DANA UNTUK TANGGAP DARURAT</a:t>
            </a:r>
          </a:p>
          <a:p>
            <a:pPr marL="715963" indent="-715963">
              <a:buClrTx/>
              <a:buSzPct val="100000"/>
              <a:buAutoNum type="arabicPeriod"/>
            </a:pPr>
            <a:r>
              <a:rPr lang="id-ID" dirty="0" smtClean="0"/>
              <a:t>DANA UNTUK PRB</a:t>
            </a:r>
          </a:p>
          <a:p>
            <a:pPr marL="715963" indent="-715963">
              <a:buClrTx/>
              <a:buSzPct val="100000"/>
              <a:buAutoNum type="arabicPeriod"/>
            </a:pPr>
            <a:r>
              <a:rPr lang="id-ID" dirty="0" smtClean="0"/>
              <a:t>PELATIHAN UNTUK PEMERINTAH DESA</a:t>
            </a:r>
          </a:p>
          <a:p>
            <a:pPr marL="715963" indent="-715963">
              <a:buClrTx/>
              <a:buSzPct val="100000"/>
              <a:buAutoNum type="arabicPeriod"/>
            </a:pPr>
            <a:r>
              <a:rPr lang="id-ID" dirty="0" smtClean="0"/>
              <a:t>PELATIHAN TIM RELAWAN</a:t>
            </a:r>
          </a:p>
          <a:p>
            <a:pPr marL="715963" indent="-715963">
              <a:buClrTx/>
              <a:buSzPct val="100000"/>
              <a:buAutoNum type="arabicPeriod"/>
            </a:pPr>
            <a:r>
              <a:rPr lang="id-ID" dirty="0" smtClean="0"/>
              <a:t>PELATIHAN UNTUK WARGA DESA</a:t>
            </a:r>
          </a:p>
          <a:p>
            <a:pPr marL="715963" indent="-715963">
              <a:buClrTx/>
              <a:buSzPct val="100000"/>
              <a:buAutoNum type="arabicPeriod"/>
            </a:pPr>
            <a:r>
              <a:rPr lang="id-ID" dirty="0" smtClean="0"/>
              <a:t>PELIBATAN/PARTISIPASI WARGA DESA</a:t>
            </a:r>
          </a:p>
          <a:p>
            <a:pPr marL="715963" indent="-715963">
              <a:buClrTx/>
              <a:buSzPct val="100000"/>
              <a:buAutoNum type="arabicPeriod"/>
            </a:pPr>
            <a:r>
              <a:rPr lang="id-ID" dirty="0" smtClean="0"/>
              <a:t>PELIBATAN PEREMPUAN DALAM TIM RELAWAN</a:t>
            </a:r>
          </a:p>
          <a:p>
            <a:pPr marL="715963" indent="-715963">
              <a:buClrTx/>
              <a:buSzPct val="100000"/>
              <a:buAutoNum type="arabicPeriod"/>
            </a:pPr>
            <a:r>
              <a:rPr lang="id-ID" dirty="0" smtClean="0"/>
              <a:t>LEGISLASI/KEBIJAKAN PRB DI DESA</a:t>
            </a:r>
          </a:p>
          <a:p>
            <a:pPr marL="715963" indent="-715963">
              <a:buClrTx/>
              <a:buSzPct val="100000"/>
              <a:buAutoNum type="arabicPeriod"/>
            </a:pPr>
            <a:r>
              <a:rPr lang="id-ID" dirty="0" smtClean="0"/>
              <a:t>PELAKSANAAN MITIGASI STRUKTURAL (FISIK)</a:t>
            </a:r>
          </a:p>
          <a:p>
            <a:pPr marL="715963" indent="-715963">
              <a:buClrTx/>
              <a:buSzPct val="100000"/>
              <a:buFont typeface="Arial" pitchFamily="34" charset="0"/>
              <a:buAutoNum type="arabicPeriod"/>
            </a:pPr>
            <a:r>
              <a:rPr lang="id-ID" dirty="0" smtClean="0"/>
              <a:t>PERLINDUNGAN KESEHATAN KEPADA KELOMPOK RENTAN</a:t>
            </a:r>
          </a:p>
        </p:txBody>
      </p:sp>
    </p:spTree>
    <p:extLst>
      <p:ext uri="{BB962C8B-B14F-4D97-AF65-F5344CB8AC3E}">
        <p14:creationId xmlns:p14="http://schemas.microsoft.com/office/powerpoint/2010/main" val="2335160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129016" y="5601050"/>
            <a:ext cx="609600" cy="521208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A9F4C3C-CD77-460B-8767-9F5E448153DF}" type="slidenum">
              <a:rPr lang="id-ID" smtClean="0">
                <a:solidFill>
                  <a:prstClr val="white">
                    <a:tint val="75000"/>
                  </a:prstClr>
                </a:solidFill>
              </a:rPr>
              <a:pPr>
                <a:defRPr/>
              </a:pPr>
              <a:t>32</a:t>
            </a:fld>
            <a:endParaRPr lang="id-ID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638280" y="2081554"/>
            <a:ext cx="1785950" cy="78581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err="1">
                <a:solidFill>
                  <a:prstClr val="black"/>
                </a:solidFill>
              </a:rPr>
              <a:t>Pelibatan</a:t>
            </a:r>
            <a:r>
              <a:rPr lang="en-US" sz="1400" b="1" dirty="0">
                <a:solidFill>
                  <a:prstClr val="black"/>
                </a:solidFill>
              </a:rPr>
              <a:t> </a:t>
            </a:r>
            <a:r>
              <a:rPr lang="en-US" sz="1400" b="1" dirty="0" err="1">
                <a:solidFill>
                  <a:prstClr val="black"/>
                </a:solidFill>
              </a:rPr>
              <a:t>seluruh</a:t>
            </a:r>
            <a:r>
              <a:rPr lang="en-US" sz="1400" b="1" dirty="0">
                <a:solidFill>
                  <a:prstClr val="black"/>
                </a:solidFill>
              </a:rPr>
              <a:t> </a:t>
            </a:r>
            <a:r>
              <a:rPr lang="en-US" sz="1400" b="1" dirty="0" err="1">
                <a:solidFill>
                  <a:prstClr val="black"/>
                </a:solidFill>
              </a:rPr>
              <a:t>lapisan</a:t>
            </a:r>
            <a:r>
              <a:rPr lang="id-ID" sz="1400" b="1" dirty="0">
                <a:solidFill>
                  <a:prstClr val="black"/>
                </a:solidFill>
              </a:rPr>
              <a:t> </a:t>
            </a:r>
            <a:r>
              <a:rPr lang="en-US" sz="1400" b="1" dirty="0" err="1">
                <a:solidFill>
                  <a:prstClr val="black"/>
                </a:solidFill>
              </a:rPr>
              <a:t>masyarakat</a:t>
            </a:r>
            <a:endParaRPr lang="en-US" sz="1400" b="1" dirty="0">
              <a:solidFill>
                <a:prstClr val="black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714744" y="1438612"/>
            <a:ext cx="1714512" cy="72749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err="1">
                <a:solidFill>
                  <a:prstClr val="black"/>
                </a:solidFill>
              </a:rPr>
              <a:t>Pemanfaatan</a:t>
            </a:r>
            <a:r>
              <a:rPr lang="en-US" sz="1400" b="1" dirty="0">
                <a:solidFill>
                  <a:prstClr val="black"/>
                </a:solidFill>
              </a:rPr>
              <a:t> </a:t>
            </a:r>
            <a:r>
              <a:rPr lang="en-US" sz="1400" b="1" dirty="0" err="1">
                <a:solidFill>
                  <a:prstClr val="black"/>
                </a:solidFill>
              </a:rPr>
              <a:t>Sumberdaya</a:t>
            </a:r>
            <a:r>
              <a:rPr lang="en-US" sz="1400" b="1" dirty="0">
                <a:solidFill>
                  <a:prstClr val="black"/>
                </a:solidFill>
              </a:rPr>
              <a:t> lokal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3505201" y="5429600"/>
            <a:ext cx="2000264" cy="928694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prstClr val="black"/>
                </a:solidFill>
              </a:rPr>
              <a:t>Dukungan Pemerintah/ pemerintah daerah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6500826" y="4439008"/>
            <a:ext cx="2071702" cy="928694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prstClr val="black"/>
                </a:solidFill>
              </a:rPr>
              <a:t>Peningkatan Pengetahuan dan Kesadaran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5572134" y="2081554"/>
            <a:ext cx="1746895" cy="78581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prstClr val="black"/>
                </a:solidFill>
              </a:rPr>
              <a:t>Pengurangan Kerentanan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7072330" y="3224562"/>
            <a:ext cx="1500198" cy="78581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solidFill>
                  <a:prstClr val="black"/>
                </a:solidFill>
              </a:rPr>
              <a:t>Peningkatan Kapasitas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5791200" y="5505800"/>
            <a:ext cx="1704988" cy="786388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id-ID" sz="1400" b="1" dirty="0">
                <a:solidFill>
                  <a:prstClr val="black"/>
                </a:solidFill>
              </a:rPr>
              <a:t>Pemaduan PRB dalam </a:t>
            </a:r>
            <a:r>
              <a:rPr lang="en-US" sz="1400" b="1" dirty="0">
                <a:solidFill>
                  <a:prstClr val="black"/>
                </a:solidFill>
              </a:rPr>
              <a:t>Pembangunan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1524000" y="5277200"/>
            <a:ext cx="1785950" cy="71438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"/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 err="1">
                <a:solidFill>
                  <a:prstClr val="black"/>
                </a:solidFill>
              </a:rPr>
              <a:t>Pengarus</a:t>
            </a:r>
            <a:r>
              <a:rPr lang="id-ID" sz="1400" b="1" dirty="0">
                <a:solidFill>
                  <a:prstClr val="black"/>
                </a:solidFill>
              </a:rPr>
              <a:t>-</a:t>
            </a:r>
            <a:r>
              <a:rPr lang="en-US" sz="1400" b="1" dirty="0" err="1">
                <a:solidFill>
                  <a:prstClr val="black"/>
                </a:solidFill>
              </a:rPr>
              <a:t>utamaan</a:t>
            </a:r>
            <a:r>
              <a:rPr lang="en-US" sz="1400" b="1" dirty="0">
                <a:solidFill>
                  <a:prstClr val="black"/>
                </a:solidFill>
              </a:rPr>
              <a:t> PRB</a:t>
            </a:r>
          </a:p>
        </p:txBody>
      </p:sp>
      <p:sp>
        <p:nvSpPr>
          <p:cNvPr id="13" name="Oval 12"/>
          <p:cNvSpPr/>
          <p:nvPr/>
        </p:nvSpPr>
        <p:spPr>
          <a:xfrm>
            <a:off x="3571871" y="3510314"/>
            <a:ext cx="2143139" cy="1143008"/>
          </a:xfrm>
          <a:prstGeom prst="ellipse">
            <a:avLst/>
          </a:prstGeom>
          <a:solidFill>
            <a:srgbClr val="FE8637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en-US" sz="1200" b="1" dirty="0">
                <a:solidFill>
                  <a:prstClr val="black"/>
                </a:solidFill>
              </a:rPr>
              <a:t>MASYARAKAT TANGGUH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457200" y="3372200"/>
            <a:ext cx="1981200" cy="1371600"/>
          </a:xfrm>
          <a:prstGeom prst="roundRect">
            <a:avLst/>
          </a:prstGeom>
          <a:solidFill>
            <a:srgbClr val="C00000"/>
          </a:solidFill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id-ID" sz="1400" b="1" dirty="0">
                <a:solidFill>
                  <a:prstClr val="white"/>
                </a:solidFill>
              </a:rPr>
              <a:t>Keberlanjutan :  </a:t>
            </a:r>
          </a:p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id-ID" sz="1400" b="1" dirty="0">
                <a:solidFill>
                  <a:prstClr val="white"/>
                </a:solidFill>
              </a:rPr>
              <a:t>Sinkronisasi program/kegiatan K/L, Lembaga Int’l / Lokal </a:t>
            </a:r>
            <a:endParaRPr lang="en-US" sz="1400" b="1" dirty="0">
              <a:solidFill>
                <a:prstClr val="white"/>
              </a:solidFill>
            </a:endParaRPr>
          </a:p>
        </p:txBody>
      </p:sp>
      <p:sp>
        <p:nvSpPr>
          <p:cNvPr id="27" name="Title 1"/>
          <p:cNvSpPr txBox="1">
            <a:spLocks/>
          </p:cNvSpPr>
          <p:nvPr/>
        </p:nvSpPr>
        <p:spPr>
          <a:xfrm>
            <a:off x="162101" y="214290"/>
            <a:ext cx="8874395" cy="88299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anchor="ctr">
            <a:normAutofit fontScale="925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defTabSz="457200" fontAlgn="base">
              <a:spcAft>
                <a:spcPct val="0"/>
              </a:spcAft>
            </a:pPr>
            <a:r>
              <a:rPr lang="id-ID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Strategi pengembangan </a:t>
            </a:r>
            <a:r>
              <a:rPr lang="en-GB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ketangguhan</a:t>
            </a:r>
            <a:r>
              <a:rPr lang="en-GB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GB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masyarakat</a:t>
            </a:r>
            <a:endParaRPr lang="id-ID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Arc 50"/>
          <p:cNvSpPr/>
          <p:nvPr/>
        </p:nvSpPr>
        <p:spPr>
          <a:xfrm rot="1359811">
            <a:off x="3569489" y="2105371"/>
            <a:ext cx="1285884" cy="2099337"/>
          </a:xfrm>
          <a:prstGeom prst="arc">
            <a:avLst>
              <a:gd name="adj1" fmla="val 16699035"/>
              <a:gd name="adj2" fmla="val 21471949"/>
            </a:avLst>
          </a:prstGeom>
          <a:ln w="114300">
            <a:solidFill>
              <a:schemeClr val="tx1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2" name="Arc 51"/>
          <p:cNvSpPr/>
          <p:nvPr/>
        </p:nvSpPr>
        <p:spPr>
          <a:xfrm rot="3854232">
            <a:off x="4823455" y="2402002"/>
            <a:ext cx="1167724" cy="1608747"/>
          </a:xfrm>
          <a:prstGeom prst="arc">
            <a:avLst>
              <a:gd name="adj1" fmla="val 16699035"/>
              <a:gd name="adj2" fmla="val 21471949"/>
            </a:avLst>
          </a:prstGeom>
          <a:ln w="114300">
            <a:solidFill>
              <a:schemeClr val="tx1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3" name="Arc 52"/>
          <p:cNvSpPr/>
          <p:nvPr/>
        </p:nvSpPr>
        <p:spPr>
          <a:xfrm rot="6288927">
            <a:off x="5322548" y="2350491"/>
            <a:ext cx="1285884" cy="2099337"/>
          </a:xfrm>
          <a:prstGeom prst="arc">
            <a:avLst>
              <a:gd name="adj1" fmla="val 16699035"/>
              <a:gd name="adj2" fmla="val 21471949"/>
            </a:avLst>
          </a:prstGeom>
          <a:ln w="114300">
            <a:solidFill>
              <a:schemeClr val="tx1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4" name="Arc 53"/>
          <p:cNvSpPr/>
          <p:nvPr/>
        </p:nvSpPr>
        <p:spPr>
          <a:xfrm rot="9010126">
            <a:off x="5612105" y="3422114"/>
            <a:ext cx="921243" cy="1554972"/>
          </a:xfrm>
          <a:prstGeom prst="arc">
            <a:avLst>
              <a:gd name="adj1" fmla="val 16699035"/>
              <a:gd name="adj2" fmla="val 21471949"/>
            </a:avLst>
          </a:prstGeom>
          <a:ln w="114300">
            <a:solidFill>
              <a:schemeClr val="tx1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5" name="Arc 54"/>
          <p:cNvSpPr/>
          <p:nvPr/>
        </p:nvSpPr>
        <p:spPr>
          <a:xfrm rot="17557040">
            <a:off x="2952115" y="3313332"/>
            <a:ext cx="1285884" cy="2099337"/>
          </a:xfrm>
          <a:prstGeom prst="arc">
            <a:avLst>
              <a:gd name="adj1" fmla="val 16699035"/>
              <a:gd name="adj2" fmla="val 21471949"/>
            </a:avLst>
          </a:prstGeom>
          <a:ln w="114300">
            <a:solidFill>
              <a:schemeClr val="tx1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6" name="Arc 55"/>
          <p:cNvSpPr/>
          <p:nvPr/>
        </p:nvSpPr>
        <p:spPr>
          <a:xfrm rot="21037018">
            <a:off x="2948578" y="2529523"/>
            <a:ext cx="1285884" cy="2099337"/>
          </a:xfrm>
          <a:prstGeom prst="arc">
            <a:avLst>
              <a:gd name="adj1" fmla="val 16699035"/>
              <a:gd name="adj2" fmla="val 21471949"/>
            </a:avLst>
          </a:prstGeom>
          <a:ln w="114300">
            <a:solidFill>
              <a:schemeClr val="tx1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7" name="Arc 56"/>
          <p:cNvSpPr/>
          <p:nvPr/>
        </p:nvSpPr>
        <p:spPr>
          <a:xfrm rot="15060440">
            <a:off x="4454828" y="4640866"/>
            <a:ext cx="1117751" cy="1194245"/>
          </a:xfrm>
          <a:prstGeom prst="arc">
            <a:avLst>
              <a:gd name="adj1" fmla="val 16699035"/>
              <a:gd name="adj2" fmla="val 20887353"/>
            </a:avLst>
          </a:prstGeom>
          <a:ln w="114300">
            <a:solidFill>
              <a:schemeClr val="tx1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8" name="Arc 57"/>
          <p:cNvSpPr/>
          <p:nvPr/>
        </p:nvSpPr>
        <p:spPr>
          <a:xfrm rot="16001245">
            <a:off x="2970937" y="4038821"/>
            <a:ext cx="2192217" cy="2525229"/>
          </a:xfrm>
          <a:prstGeom prst="arc">
            <a:avLst>
              <a:gd name="adj1" fmla="val 16699035"/>
              <a:gd name="adj2" fmla="val 20062349"/>
            </a:avLst>
          </a:prstGeom>
          <a:ln w="114300">
            <a:solidFill>
              <a:schemeClr val="tx1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9" name="Arc 58"/>
          <p:cNvSpPr/>
          <p:nvPr/>
        </p:nvSpPr>
        <p:spPr>
          <a:xfrm rot="11895629">
            <a:off x="5305682" y="3516649"/>
            <a:ext cx="1736863" cy="2043894"/>
          </a:xfrm>
          <a:prstGeom prst="arc">
            <a:avLst>
              <a:gd name="adj1" fmla="val 16699035"/>
              <a:gd name="adj2" fmla="val 20062349"/>
            </a:avLst>
          </a:prstGeom>
          <a:ln w="114300">
            <a:solidFill>
              <a:schemeClr val="tx1"/>
            </a:solidFill>
            <a:headEnd type="none"/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24" name="Heptagon 23"/>
          <p:cNvSpPr/>
          <p:nvPr/>
        </p:nvSpPr>
        <p:spPr>
          <a:xfrm>
            <a:off x="4457580" y="2061988"/>
            <a:ext cx="304800" cy="304800"/>
          </a:xfrm>
          <a:prstGeom prst="hept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id-ID" dirty="0">
                <a:solidFill>
                  <a:prstClr val="white"/>
                </a:solidFill>
              </a:rPr>
              <a:t>2</a:t>
            </a:r>
          </a:p>
        </p:txBody>
      </p:sp>
      <p:sp>
        <p:nvSpPr>
          <p:cNvPr id="29" name="Heptagon 28"/>
          <p:cNvSpPr/>
          <p:nvPr/>
        </p:nvSpPr>
        <p:spPr>
          <a:xfrm>
            <a:off x="5607801" y="5312450"/>
            <a:ext cx="304800" cy="304800"/>
          </a:xfrm>
          <a:prstGeom prst="hept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id-ID" dirty="0">
                <a:solidFill>
                  <a:prstClr val="white"/>
                </a:solidFill>
              </a:rPr>
              <a:t>6</a:t>
            </a:r>
          </a:p>
        </p:txBody>
      </p:sp>
      <p:sp>
        <p:nvSpPr>
          <p:cNvPr id="30" name="Heptagon 29"/>
          <p:cNvSpPr/>
          <p:nvPr/>
        </p:nvSpPr>
        <p:spPr>
          <a:xfrm>
            <a:off x="4212431" y="5160050"/>
            <a:ext cx="304800" cy="304800"/>
          </a:xfrm>
          <a:prstGeom prst="hept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id-ID" dirty="0">
                <a:solidFill>
                  <a:prstClr val="white"/>
                </a:solidFill>
              </a:rPr>
              <a:t>7</a:t>
            </a:r>
          </a:p>
        </p:txBody>
      </p:sp>
      <p:sp>
        <p:nvSpPr>
          <p:cNvPr id="31" name="Heptagon 30"/>
          <p:cNvSpPr/>
          <p:nvPr/>
        </p:nvSpPr>
        <p:spPr>
          <a:xfrm>
            <a:off x="2633648" y="4996635"/>
            <a:ext cx="304800" cy="304800"/>
          </a:xfrm>
          <a:prstGeom prst="hept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id-ID" dirty="0">
                <a:solidFill>
                  <a:prstClr val="white"/>
                </a:solidFill>
              </a:rPr>
              <a:t>8</a:t>
            </a:r>
          </a:p>
        </p:txBody>
      </p:sp>
      <p:sp>
        <p:nvSpPr>
          <p:cNvPr id="32" name="Heptagon 31"/>
          <p:cNvSpPr/>
          <p:nvPr/>
        </p:nvSpPr>
        <p:spPr>
          <a:xfrm>
            <a:off x="2378855" y="3617471"/>
            <a:ext cx="304800" cy="304800"/>
          </a:xfrm>
          <a:prstGeom prst="hept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id-ID" dirty="0">
                <a:solidFill>
                  <a:prstClr val="white"/>
                </a:solidFill>
              </a:rPr>
              <a:t>9</a:t>
            </a:r>
          </a:p>
        </p:txBody>
      </p:sp>
      <p:sp>
        <p:nvSpPr>
          <p:cNvPr id="33" name="Heptagon 32"/>
          <p:cNvSpPr/>
          <p:nvPr/>
        </p:nvSpPr>
        <p:spPr>
          <a:xfrm>
            <a:off x="6196026" y="4750955"/>
            <a:ext cx="304800" cy="304800"/>
          </a:xfrm>
          <a:prstGeom prst="hept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id-ID" dirty="0">
                <a:solidFill>
                  <a:prstClr val="white"/>
                </a:solidFill>
              </a:rPr>
              <a:t>5</a:t>
            </a:r>
          </a:p>
        </p:txBody>
      </p:sp>
      <p:sp>
        <p:nvSpPr>
          <p:cNvPr id="34" name="Heptagon 33"/>
          <p:cNvSpPr/>
          <p:nvPr/>
        </p:nvSpPr>
        <p:spPr>
          <a:xfrm>
            <a:off x="6767530" y="3705580"/>
            <a:ext cx="304800" cy="304800"/>
          </a:xfrm>
          <a:prstGeom prst="hept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id-ID" dirty="0">
                <a:solidFill>
                  <a:prstClr val="white"/>
                </a:solidFill>
              </a:rPr>
              <a:t>4</a:t>
            </a:r>
          </a:p>
        </p:txBody>
      </p:sp>
      <p:sp>
        <p:nvSpPr>
          <p:cNvPr id="35" name="Heptagon 34"/>
          <p:cNvSpPr/>
          <p:nvPr/>
        </p:nvSpPr>
        <p:spPr>
          <a:xfrm>
            <a:off x="6017431" y="2821652"/>
            <a:ext cx="304800" cy="304800"/>
          </a:xfrm>
          <a:prstGeom prst="hept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id-ID" dirty="0">
                <a:solidFill>
                  <a:prstClr val="white"/>
                </a:solidFill>
              </a:rPr>
              <a:t>3</a:t>
            </a:r>
          </a:p>
        </p:txBody>
      </p:sp>
      <p:sp>
        <p:nvSpPr>
          <p:cNvPr id="36" name="Heptagon 35"/>
          <p:cNvSpPr/>
          <p:nvPr/>
        </p:nvSpPr>
        <p:spPr>
          <a:xfrm>
            <a:off x="3466134" y="2381600"/>
            <a:ext cx="304800" cy="304800"/>
          </a:xfrm>
          <a:prstGeom prst="heptagon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r>
              <a:rPr lang="id-ID" dirty="0">
                <a:solidFill>
                  <a:prstClr val="white"/>
                </a:solidFill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948362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Oval 36"/>
          <p:cNvSpPr/>
          <p:nvPr/>
        </p:nvSpPr>
        <p:spPr>
          <a:xfrm>
            <a:off x="1259633" y="831972"/>
            <a:ext cx="7013511" cy="6026028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66" name="Title 1"/>
          <p:cNvSpPr>
            <a:spLocks noGrp="1"/>
          </p:cNvSpPr>
          <p:nvPr>
            <p:ph type="title"/>
          </p:nvPr>
        </p:nvSpPr>
        <p:spPr>
          <a:xfrm>
            <a:off x="1" y="44624"/>
            <a:ext cx="9143999" cy="787348"/>
          </a:xfrm>
          <a:prstGeom prst="rect">
            <a:avLst/>
          </a:prstGeom>
          <a:solidFill>
            <a:srgbClr val="9BBB59">
              <a:lumMod val="60000"/>
              <a:lumOff val="40000"/>
            </a:srgbClr>
          </a:solidFill>
          <a:ln w="28575">
            <a:solidFill>
              <a:sysClr val="windowText" lastClr="000000"/>
            </a:solidFill>
          </a:ln>
        </p:spPr>
        <p:txBody>
          <a:bodyPr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uLnTx/>
                <a:uFillTx/>
                <a:latin typeface="Arial" pitchFamily="34" charset="0"/>
                <a:cs typeface="Arial" pitchFamily="34" charset="0"/>
              </a:rPr>
              <a:t>SINERGITAS DAN PARTNERSHIP PENGEMBANGAN DESA TANGGUH BENCANA</a:t>
            </a: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uLnTx/>
                <a:uFillTx/>
                <a:latin typeface="Arial" pitchFamily="34" charset="0"/>
                <a:cs typeface="Arial" pitchFamily="34" charset="0"/>
              </a:rPr>
              <a:t> TINGKAT</a:t>
            </a:r>
            <a:r>
              <a:rPr kumimoji="0" lang="en-US" sz="1800" b="1" i="0" u="none" strike="noStrike" kern="0" cap="none" spc="0" normalizeH="0" noProof="0" dirty="0" smtClean="0">
                <a:ln>
                  <a:noFill/>
                </a:ln>
                <a:solidFill>
                  <a:sysClr val="windowText" lastClr="000000"/>
                </a:solidFill>
                <a:uLnTx/>
                <a:uFillTx/>
                <a:latin typeface="Arial" pitchFamily="34" charset="0"/>
                <a:cs typeface="Arial" pitchFamily="34" charset="0"/>
              </a:rPr>
              <a:t> KABUPATEN</a:t>
            </a:r>
            <a:endParaRPr kumimoji="0" lang="id-ID" sz="18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uLnTx/>
              <a:uFillTx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610600" y="6416681"/>
            <a:ext cx="457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A9F4C3C-CD77-460B-8767-9F5E448153DF}" type="slidenum">
              <a:rPr lang="id-ID" smtClean="0">
                <a:solidFill>
                  <a:prstClr val="white">
                    <a:shade val="50000"/>
                  </a:prstClr>
                </a:solidFill>
              </a:rPr>
              <a:pPr>
                <a:defRPr/>
              </a:pPr>
              <a:t>33</a:t>
            </a:fld>
            <a:endParaRPr lang="id-ID">
              <a:solidFill>
                <a:prstClr val="white">
                  <a:shade val="50000"/>
                </a:prstClr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142976" y="1643050"/>
            <a:ext cx="1285884" cy="28577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id-ID" sz="1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Menkumham</a:t>
            </a:r>
            <a:endParaRPr lang="en-US" sz="1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142976" y="2000240"/>
            <a:ext cx="1285884" cy="28577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KKP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142976" y="2714620"/>
            <a:ext cx="1285884" cy="35719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sz="1400" b="1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Kemsos</a:t>
            </a:r>
            <a:endParaRPr lang="en-US" sz="1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142976" y="4857760"/>
            <a:ext cx="1285884" cy="35719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sz="1400" b="1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Kem</a:t>
            </a:r>
            <a:r>
              <a:rPr lang="en-US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 PU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1142976" y="2357430"/>
            <a:ext cx="1285884" cy="28577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sz="1400" b="1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Kemkes</a:t>
            </a:r>
            <a:endParaRPr lang="en-US" sz="1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7102540" y="2204864"/>
            <a:ext cx="1285884" cy="42862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sz="14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UNDP 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1142976" y="5715016"/>
            <a:ext cx="1285884" cy="42862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sz="1400" b="1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Kem</a:t>
            </a:r>
            <a:r>
              <a:rPr lang="en-US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 ESDM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7102540" y="3705065"/>
            <a:ext cx="1285884" cy="383979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id-ID" sz="14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US AID</a:t>
            </a:r>
            <a:endParaRPr lang="en-US" sz="14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087631" y="3085193"/>
            <a:ext cx="1496673" cy="103585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sz="1600" b="1" dirty="0">
                <a:solidFill>
                  <a:prstClr val="white"/>
                </a:solidFill>
              </a:rPr>
              <a:t>DESA BINAAN</a:t>
            </a:r>
          </a:p>
        </p:txBody>
      </p:sp>
      <p:sp>
        <p:nvSpPr>
          <p:cNvPr id="23" name="Rounded Rectangle 22"/>
          <p:cNvSpPr/>
          <p:nvPr/>
        </p:nvSpPr>
        <p:spPr>
          <a:xfrm>
            <a:off x="7102540" y="2704930"/>
            <a:ext cx="1285884" cy="42862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id-ID" sz="14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AIFDR</a:t>
            </a:r>
            <a:r>
              <a:rPr lang="en-US" sz="14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1142976" y="4429132"/>
            <a:ext cx="1285884" cy="35719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sz="1400" b="1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Kemdagri</a:t>
            </a:r>
            <a:endParaRPr lang="en-US" sz="1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1142976" y="4000504"/>
            <a:ext cx="1285884" cy="35719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K</a:t>
            </a:r>
            <a:r>
              <a:rPr lang="id-ID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</a:t>
            </a:r>
            <a:r>
              <a:rPr lang="en-US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PDT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1142976" y="5286388"/>
            <a:ext cx="1285884" cy="35719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sz="1400" b="1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Kem</a:t>
            </a:r>
            <a:r>
              <a:rPr lang="en-US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KLH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1142977" y="3571876"/>
            <a:ext cx="1285916" cy="35721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sz="1200" b="1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Kemkominfo</a:t>
            </a:r>
            <a:endParaRPr lang="en-US" sz="12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1142976" y="3143248"/>
            <a:ext cx="1285884" cy="357214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sz="1400" b="1" dirty="0" err="1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Kemtan</a:t>
            </a:r>
            <a:endParaRPr lang="en-US" sz="1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7102540" y="3204996"/>
            <a:ext cx="1285884" cy="42862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sz="14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Mercy Corps</a:t>
            </a:r>
          </a:p>
        </p:txBody>
      </p:sp>
      <p:sp>
        <p:nvSpPr>
          <p:cNvPr id="35" name="Rounded Rectangle 34"/>
          <p:cNvSpPr/>
          <p:nvPr/>
        </p:nvSpPr>
        <p:spPr>
          <a:xfrm>
            <a:off x="7102540" y="4163192"/>
            <a:ext cx="1285884" cy="401839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sz="14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Oxfam</a:t>
            </a:r>
          </a:p>
        </p:txBody>
      </p:sp>
      <p:sp>
        <p:nvSpPr>
          <p:cNvPr id="39" name="Rounded Rectangle 38"/>
          <p:cNvSpPr/>
          <p:nvPr/>
        </p:nvSpPr>
        <p:spPr>
          <a:xfrm>
            <a:off x="1142976" y="6215082"/>
            <a:ext cx="1285884" cy="428628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K/L lainnya</a:t>
            </a:r>
          </a:p>
        </p:txBody>
      </p:sp>
      <p:sp>
        <p:nvSpPr>
          <p:cNvPr id="40" name="Rounded Rectangle 39"/>
          <p:cNvSpPr/>
          <p:nvPr/>
        </p:nvSpPr>
        <p:spPr>
          <a:xfrm>
            <a:off x="7102540" y="4633756"/>
            <a:ext cx="1285884" cy="42862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sz="14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IOM</a:t>
            </a:r>
          </a:p>
        </p:txBody>
      </p:sp>
      <p:sp>
        <p:nvSpPr>
          <p:cNvPr id="43" name="Rounded Rectangle 42"/>
          <p:cNvSpPr/>
          <p:nvPr/>
        </p:nvSpPr>
        <p:spPr>
          <a:xfrm>
            <a:off x="7102540" y="5133822"/>
            <a:ext cx="1285884" cy="1071570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sz="12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INGO/ Lembaga Internasional lainnya</a:t>
            </a:r>
          </a:p>
        </p:txBody>
      </p:sp>
      <p:sp>
        <p:nvSpPr>
          <p:cNvPr id="44" name="Oval 43"/>
          <p:cNvSpPr/>
          <p:nvPr/>
        </p:nvSpPr>
        <p:spPr>
          <a:xfrm>
            <a:off x="3810774" y="943429"/>
            <a:ext cx="1857388" cy="1199697"/>
          </a:xfrm>
          <a:prstGeom prst="ellipse">
            <a:avLst/>
          </a:prstGeom>
          <a:solidFill>
            <a:srgbClr val="FE8637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en-US" sz="16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DESA TANGGUH</a:t>
            </a:r>
          </a:p>
          <a:p>
            <a:pPr algn="ctr" defTabSz="457200"/>
            <a:r>
              <a:rPr lang="en-US" sz="16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BENCANA</a:t>
            </a:r>
          </a:p>
        </p:txBody>
      </p:sp>
      <p:sp>
        <p:nvSpPr>
          <p:cNvPr id="45" name="Down Arrow 44"/>
          <p:cNvSpPr/>
          <p:nvPr/>
        </p:nvSpPr>
        <p:spPr>
          <a:xfrm rot="10800000" flipV="1">
            <a:off x="4622237" y="2750782"/>
            <a:ext cx="371937" cy="321483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51" name="Elbow Connector 50"/>
          <p:cNvCxnSpPr>
            <a:stCxn id="4" idx="3"/>
            <a:endCxn id="39" idx="3"/>
          </p:cNvCxnSpPr>
          <p:nvPr/>
        </p:nvCxnSpPr>
        <p:spPr>
          <a:xfrm>
            <a:off x="2428860" y="1785936"/>
            <a:ext cx="1588" cy="4643460"/>
          </a:xfrm>
          <a:prstGeom prst="bentConnector3">
            <a:avLst>
              <a:gd name="adj1" fmla="val 14395466"/>
            </a:avLst>
          </a:prstGeom>
          <a:ln w="28575"/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</p:cxnSp>
      <p:cxnSp>
        <p:nvCxnSpPr>
          <p:cNvPr id="53" name="Elbow Connector 52"/>
          <p:cNvCxnSpPr>
            <a:stCxn id="71" idx="1"/>
            <a:endCxn id="43" idx="1"/>
          </p:cNvCxnSpPr>
          <p:nvPr/>
        </p:nvCxnSpPr>
        <p:spPr>
          <a:xfrm rot="10800000" flipV="1">
            <a:off x="7102541" y="1928812"/>
            <a:ext cx="9525" cy="3740795"/>
          </a:xfrm>
          <a:prstGeom prst="bentConnector3">
            <a:avLst>
              <a:gd name="adj1" fmla="val 1800000"/>
            </a:avLst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ight Arrow 53"/>
          <p:cNvSpPr/>
          <p:nvPr/>
        </p:nvSpPr>
        <p:spPr>
          <a:xfrm>
            <a:off x="2667000" y="3382062"/>
            <a:ext cx="1259296" cy="501906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56" name="Right Arrow 55"/>
          <p:cNvSpPr/>
          <p:nvPr/>
        </p:nvSpPr>
        <p:spPr>
          <a:xfrm rot="10800000">
            <a:off x="5686633" y="3307340"/>
            <a:ext cx="1233200" cy="537646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029902" y="2358693"/>
            <a:ext cx="1578180" cy="3571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id-ID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BNPB/BPBD</a:t>
            </a:r>
          </a:p>
        </p:txBody>
      </p:sp>
      <p:sp>
        <p:nvSpPr>
          <p:cNvPr id="14" name="Curved Up Arrow 13"/>
          <p:cNvSpPr/>
          <p:nvPr/>
        </p:nvSpPr>
        <p:spPr>
          <a:xfrm rot="16200000">
            <a:off x="5121148" y="1799203"/>
            <a:ext cx="2126343" cy="99537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id-ID">
              <a:solidFill>
                <a:prstClr val="white"/>
              </a:solidFill>
            </a:endParaRPr>
          </a:p>
        </p:txBody>
      </p:sp>
      <p:sp>
        <p:nvSpPr>
          <p:cNvPr id="65" name="Curved Up Arrow 64"/>
          <p:cNvSpPr/>
          <p:nvPr/>
        </p:nvSpPr>
        <p:spPr>
          <a:xfrm rot="16200000" flipV="1">
            <a:off x="2292125" y="1875277"/>
            <a:ext cx="2158476" cy="87535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id-ID">
              <a:solidFill>
                <a:prstClr val="white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915816" y="4510740"/>
            <a:ext cx="2054856" cy="2268719"/>
            <a:chOff x="3669272" y="4527359"/>
            <a:chExt cx="2054856" cy="2268719"/>
          </a:xfrm>
        </p:grpSpPr>
        <p:sp>
          <p:nvSpPr>
            <p:cNvPr id="6" name="Rounded Rectangle 5"/>
            <p:cNvSpPr/>
            <p:nvPr/>
          </p:nvSpPr>
          <p:spPr>
            <a:xfrm>
              <a:off x="4015244" y="6025300"/>
              <a:ext cx="1357322" cy="212012"/>
            </a:xfrm>
            <a:prstGeom prst="round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id-ID" sz="1400" b="1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LPBI NU</a:t>
              </a:r>
              <a:endParaRPr lang="en-US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" name="Rounded Rectangle 32"/>
            <p:cNvSpPr/>
            <p:nvPr/>
          </p:nvSpPr>
          <p:spPr>
            <a:xfrm>
              <a:off x="4015244" y="5629541"/>
              <a:ext cx="1357322" cy="247731"/>
            </a:xfrm>
            <a:prstGeom prst="round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US" sz="1400" b="1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MDMC</a:t>
              </a:r>
            </a:p>
          </p:txBody>
        </p:sp>
        <p:sp>
          <p:nvSpPr>
            <p:cNvPr id="41" name="Rounded Rectangle 40"/>
            <p:cNvSpPr/>
            <p:nvPr/>
          </p:nvSpPr>
          <p:spPr>
            <a:xfrm>
              <a:off x="3800930" y="6328408"/>
              <a:ext cx="1785950" cy="455852"/>
            </a:xfrm>
            <a:prstGeom prst="round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US" sz="1400" b="1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LSM Lokal /Nasional lainnya</a:t>
              </a: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3669272" y="4527359"/>
              <a:ext cx="2054856" cy="2268719"/>
            </a:xfrm>
            <a:prstGeom prst="rect">
              <a:avLst/>
            </a:prstGeom>
            <a:noFill/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8" name="Rounded Rectangle 57"/>
            <p:cNvSpPr/>
            <p:nvPr/>
          </p:nvSpPr>
          <p:spPr>
            <a:xfrm>
              <a:off x="4040142" y="5229200"/>
              <a:ext cx="1357322" cy="304800"/>
            </a:xfrm>
            <a:prstGeom prst="round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US" sz="1400" b="1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PMI</a:t>
              </a:r>
            </a:p>
          </p:txBody>
        </p:sp>
        <p:sp>
          <p:nvSpPr>
            <p:cNvPr id="67" name="Rounded Rectangle 66"/>
            <p:cNvSpPr/>
            <p:nvPr/>
          </p:nvSpPr>
          <p:spPr>
            <a:xfrm>
              <a:off x="3923928" y="4648200"/>
              <a:ext cx="1568111" cy="459023"/>
            </a:xfrm>
            <a:prstGeom prst="round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id-ID" sz="1400" b="1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S K P D/DINAS </a:t>
              </a:r>
              <a:endParaRPr lang="en-US" sz="16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15" name="Group 67"/>
          <p:cNvGrpSpPr/>
          <p:nvPr/>
        </p:nvGrpSpPr>
        <p:grpSpPr>
          <a:xfrm>
            <a:off x="4965416" y="4509126"/>
            <a:ext cx="2054856" cy="2268719"/>
            <a:chOff x="3669272" y="4527359"/>
            <a:chExt cx="2054856" cy="2268719"/>
          </a:xfrm>
        </p:grpSpPr>
        <p:sp>
          <p:nvSpPr>
            <p:cNvPr id="69" name="Rounded Rectangle 68"/>
            <p:cNvSpPr/>
            <p:nvPr/>
          </p:nvSpPr>
          <p:spPr>
            <a:xfrm>
              <a:off x="4015244" y="6025300"/>
              <a:ext cx="1357322" cy="212012"/>
            </a:xfrm>
            <a:prstGeom prst="round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id-ID" sz="1400" b="1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B U M D</a:t>
              </a:r>
              <a:endParaRPr lang="en-US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0" name="Rounded Rectangle 69"/>
            <p:cNvSpPr/>
            <p:nvPr/>
          </p:nvSpPr>
          <p:spPr>
            <a:xfrm>
              <a:off x="4015244" y="5629541"/>
              <a:ext cx="1357322" cy="247731"/>
            </a:xfrm>
            <a:prstGeom prst="round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id-ID" sz="1400" b="1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B U M N</a:t>
              </a:r>
              <a:endParaRPr lang="en-US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3669272" y="4527359"/>
              <a:ext cx="2054856" cy="2268719"/>
            </a:xfrm>
            <a:prstGeom prst="rect">
              <a:avLst/>
            </a:prstGeom>
            <a:noFill/>
            <a:ln w="254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US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3" name="Rounded Rectangle 72"/>
            <p:cNvSpPr/>
            <p:nvPr/>
          </p:nvSpPr>
          <p:spPr>
            <a:xfrm>
              <a:off x="4015244" y="5229200"/>
              <a:ext cx="1357322" cy="304800"/>
            </a:xfrm>
            <a:prstGeom prst="round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en-US" sz="1400" b="1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P</a:t>
              </a:r>
              <a:r>
                <a:rPr lang="id-ID" sz="1400" b="1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erguruan Tinggi</a:t>
              </a:r>
              <a:endParaRPr lang="en-US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4" name="Rounded Rectangle 73"/>
            <p:cNvSpPr/>
            <p:nvPr/>
          </p:nvSpPr>
          <p:spPr>
            <a:xfrm>
              <a:off x="3923928" y="4648200"/>
              <a:ext cx="1568111" cy="459023"/>
            </a:xfrm>
            <a:prstGeom prst="roundRect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r>
                <a:rPr lang="id-ID" sz="1400" b="1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rPr>
                <a:t>LEMBAGA USAHA</a:t>
              </a:r>
              <a:endParaRPr lang="en-US" sz="1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71" name="Rounded Rectangle 70"/>
          <p:cNvSpPr/>
          <p:nvPr/>
        </p:nvSpPr>
        <p:spPr>
          <a:xfrm>
            <a:off x="7102540" y="1714498"/>
            <a:ext cx="1285884" cy="42862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r>
              <a:rPr lang="id-ID" sz="14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WORLD BANK</a:t>
            </a:r>
            <a:r>
              <a:rPr lang="en-US" sz="14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6" name="Curved Down Arrow 15"/>
          <p:cNvSpPr/>
          <p:nvPr/>
        </p:nvSpPr>
        <p:spPr>
          <a:xfrm rot="16407702">
            <a:off x="3574060" y="3957281"/>
            <a:ext cx="704472" cy="375887"/>
          </a:xfrm>
          <a:prstGeom prst="curved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id-ID">
              <a:solidFill>
                <a:prstClr val="white"/>
              </a:solidFill>
            </a:endParaRPr>
          </a:p>
        </p:txBody>
      </p:sp>
      <p:sp>
        <p:nvSpPr>
          <p:cNvPr id="17" name="Curved Up Arrow 16"/>
          <p:cNvSpPr/>
          <p:nvPr/>
        </p:nvSpPr>
        <p:spPr>
          <a:xfrm rot="15661656">
            <a:off x="5475065" y="3852472"/>
            <a:ext cx="712960" cy="456197"/>
          </a:xfrm>
          <a:prstGeom prst="curvedUp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id-ID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5287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705088" cy="1143000"/>
          </a:xfrm>
        </p:spPr>
        <p:txBody>
          <a:bodyPr>
            <a:noAutofit/>
          </a:bodyPr>
          <a:lstStyle/>
          <a:p>
            <a:pPr algn="ctr"/>
            <a:r>
              <a:rPr lang="id-ID" sz="3200" dirty="0" smtClean="0"/>
              <a:t>DESA TANGGUH BENCANA KABUPATEN GUNUNGKIDUL</a:t>
            </a:r>
            <a:endParaRPr lang="id-ID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382000" cy="4343400"/>
          </a:xfrm>
        </p:spPr>
        <p:txBody>
          <a:bodyPr>
            <a:noAutofit/>
          </a:bodyPr>
          <a:lstStyle/>
          <a:p>
            <a:pPr algn="just"/>
            <a:r>
              <a:rPr lang="id-ID" sz="2600" dirty="0" smtClean="0"/>
              <a:t>DESA TERBAH, PATUK (2012, Fasilitasi BPBD DIY)</a:t>
            </a:r>
          </a:p>
          <a:p>
            <a:pPr algn="just"/>
            <a:r>
              <a:rPr lang="id-ID" sz="2600" dirty="0" smtClean="0"/>
              <a:t>DESA SEMOYO, PATUK (2012, Fasilitasi BPBD DIY)</a:t>
            </a:r>
          </a:p>
          <a:p>
            <a:pPr algn="just"/>
            <a:r>
              <a:rPr lang="id-ID" sz="2600" dirty="0" smtClean="0"/>
              <a:t>DESA NGLEGI, PATUK (2012, Fasilitasi BPBD DIY)</a:t>
            </a:r>
          </a:p>
          <a:p>
            <a:pPr algn="just"/>
            <a:r>
              <a:rPr lang="id-ID" sz="2600" dirty="0" smtClean="0"/>
              <a:t>DESA KARANGSARI, SEMIN (2013, Fasilitasi BPBD DIY)</a:t>
            </a:r>
          </a:p>
          <a:p>
            <a:pPr algn="just"/>
            <a:r>
              <a:rPr lang="id-ID" sz="2600" dirty="0" smtClean="0"/>
              <a:t>DESA CANDIREJO, SEMIN (2013, Fasilitasi BPBD DIY)</a:t>
            </a:r>
          </a:p>
          <a:p>
            <a:pPr algn="just"/>
            <a:r>
              <a:rPr lang="id-ID" sz="2600" dirty="0" smtClean="0"/>
              <a:t>DESA HARGOMULYO, GEDANGSARI (2013, BPBD Gunungkidul)</a:t>
            </a:r>
          </a:p>
          <a:p>
            <a:pPr algn="just"/>
            <a:r>
              <a:rPr lang="id-ID" sz="2600" dirty="0" smtClean="0"/>
              <a:t>DESA MERTELU. GEDANGSARI (2013, BPBD Gunungkidul)</a:t>
            </a:r>
          </a:p>
          <a:p>
            <a:pPr algn="just"/>
            <a:endParaRPr lang="id-ID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90600" y="381000"/>
            <a:ext cx="8001000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27075" indent="-727075" algn="just">
              <a:buFont typeface="Wingdings" pitchFamily="2" charset="2"/>
              <a:buChar char="§"/>
            </a:pPr>
            <a:r>
              <a:rPr lang="id-ID" sz="2600" dirty="0" smtClean="0"/>
              <a:t>Desa Pacarejo, Semanu (2014, BPBD Gunungkidul)</a:t>
            </a:r>
          </a:p>
          <a:p>
            <a:pPr marL="727075" indent="-727075" algn="just">
              <a:buFont typeface="Wingdings" pitchFamily="2" charset="2"/>
              <a:buChar char="§"/>
            </a:pPr>
            <a:r>
              <a:rPr lang="id-ID" sz="2600" dirty="0" smtClean="0"/>
              <a:t>Desa Pengkol, Nglipar (2014m BPBD DIY)</a:t>
            </a:r>
          </a:p>
          <a:p>
            <a:pPr marL="727075" indent="-727075" algn="just">
              <a:buFont typeface="Wingdings" pitchFamily="2" charset="2"/>
              <a:buChar char="§"/>
            </a:pPr>
            <a:r>
              <a:rPr lang="id-ID" sz="2600" dirty="0" smtClean="0"/>
              <a:t>Desa Jurangjero, Ngawen (2014, BPBD DIY)</a:t>
            </a:r>
          </a:p>
          <a:p>
            <a:pPr marL="727075" indent="-727075" algn="just">
              <a:buFont typeface="Wingdings" pitchFamily="2" charset="2"/>
              <a:buChar char="§"/>
            </a:pPr>
            <a:r>
              <a:rPr lang="id-ID" sz="2600" dirty="0" smtClean="0"/>
              <a:t>Desa Ngalang, Gedangsari (2014, BPBD DIY)</a:t>
            </a:r>
          </a:p>
          <a:p>
            <a:pPr marL="727075" indent="-727075" algn="just">
              <a:buFont typeface="Wingdings" pitchFamily="2" charset="2"/>
              <a:buChar char="§"/>
            </a:pPr>
            <a:r>
              <a:rPr lang="id-ID" sz="2600" dirty="0" smtClean="0"/>
              <a:t>Desa Giritirto, Purwosari (2014, BPBD DIY)</a:t>
            </a:r>
          </a:p>
          <a:p>
            <a:pPr marL="727075" indent="-727075" algn="just">
              <a:buFont typeface="Wingdings" pitchFamily="2" charset="2"/>
              <a:buChar char="§"/>
            </a:pPr>
            <a:r>
              <a:rPr lang="id-ID" sz="2600" dirty="0" smtClean="0"/>
              <a:t>Desa Natah, Nglipar (2014, BPBD DIY)</a:t>
            </a:r>
          </a:p>
          <a:p>
            <a:pPr marL="727075" indent="-727075" algn="just">
              <a:buFont typeface="Wingdings" pitchFamily="2" charset="2"/>
              <a:buChar char="§"/>
            </a:pPr>
            <a:r>
              <a:rPr lang="id-ID" sz="2600" dirty="0" smtClean="0"/>
              <a:t>Desa Girijati, Purwosari, 2015, BPBD Gunungkidul)</a:t>
            </a:r>
          </a:p>
          <a:p>
            <a:pPr marL="727075" indent="-727075" algn="just">
              <a:buFont typeface="Wingdings" pitchFamily="2" charset="2"/>
              <a:buChar char="§"/>
            </a:pPr>
            <a:r>
              <a:rPr lang="id-ID" sz="2600" dirty="0" smtClean="0"/>
              <a:t>Desa Kedungpoh, Nglipar (2015, BPBD DIY)</a:t>
            </a:r>
          </a:p>
          <a:p>
            <a:pPr marL="727075" indent="-727075" algn="just">
              <a:buFont typeface="Wingdings" pitchFamily="2" charset="2"/>
              <a:buChar char="§"/>
            </a:pPr>
            <a:r>
              <a:rPr lang="id-ID" sz="2600" dirty="0" smtClean="0"/>
              <a:t>Desa Sawahan, Ponjong (2015, BPBD DIY)</a:t>
            </a:r>
          </a:p>
          <a:p>
            <a:pPr marL="727075" indent="-727075" algn="just">
              <a:buFont typeface="Wingdings" pitchFamily="2" charset="2"/>
              <a:buChar char="§"/>
            </a:pPr>
            <a:r>
              <a:rPr lang="id-ID" sz="2600" dirty="0" smtClean="0"/>
              <a:t>Desa Watugajah, Gedangsaeai (2015, BPBD DIY)</a:t>
            </a:r>
          </a:p>
          <a:p>
            <a:pPr marL="727075" indent="-727075" algn="just">
              <a:buFont typeface="Wingdings" pitchFamily="2" charset="2"/>
              <a:buChar char="§"/>
            </a:pPr>
            <a:r>
              <a:rPr lang="id-ID" sz="2600" dirty="0" smtClean="0"/>
              <a:t>Desa Semin, Semin (2015, BPBD DIY)</a:t>
            </a:r>
          </a:p>
          <a:p>
            <a:pPr marL="727075" indent="-727075" algn="just"/>
            <a:r>
              <a:rPr lang="en-US" sz="2600" dirty="0" smtClean="0"/>
              <a:t>DALAM PROSES PELAKSANAAN</a:t>
            </a:r>
            <a:endParaRPr lang="id-ID" sz="2600" dirty="0" smtClean="0"/>
          </a:p>
          <a:p>
            <a:pPr marL="727075" indent="-727075" algn="just">
              <a:buFont typeface="Wingdings" pitchFamily="2" charset="2"/>
              <a:buChar char="§"/>
            </a:pPr>
            <a:r>
              <a:rPr lang="id-ID" sz="2600" dirty="0" smtClean="0"/>
              <a:t>Desa Tambakromo, Ponjong (2015, BNPB)</a:t>
            </a:r>
          </a:p>
          <a:p>
            <a:pPr marL="727075" indent="-727075" algn="just">
              <a:buFont typeface="Wingdings" pitchFamily="2" charset="2"/>
              <a:buChar char="§"/>
            </a:pPr>
            <a:r>
              <a:rPr lang="id-ID" sz="2600" dirty="0" smtClean="0"/>
              <a:t>Desa Rejosari, Semin (2015, BNPB)</a:t>
            </a:r>
          </a:p>
          <a:p>
            <a:pPr marL="727075" indent="-727075" algn="just">
              <a:buFont typeface="Wingdings" pitchFamily="2" charset="2"/>
              <a:buChar char="§"/>
            </a:pPr>
            <a:r>
              <a:rPr lang="id-ID" sz="2600" dirty="0" smtClean="0"/>
              <a:t>Desa Kemadang, Tanjungsari (2015, BNPB)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628888" cy="990600"/>
          </a:xfrm>
        </p:spPr>
        <p:txBody>
          <a:bodyPr>
            <a:noAutofit/>
          </a:bodyPr>
          <a:lstStyle/>
          <a:p>
            <a:pPr algn="ctr"/>
            <a:r>
              <a:rPr lang="id-ID" sz="3200" dirty="0" smtClean="0"/>
              <a:t>DESA TANGGUH SEJENIS DILAKSANAKAN INSTANSI LAIN</a:t>
            </a:r>
            <a:endParaRPr lang="id-ID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66800"/>
            <a:ext cx="8458200" cy="5791200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id-ID" sz="2300" dirty="0" smtClean="0"/>
              <a:t>144 Desa di Kabupaten Gunungkidul telah menjadi Desa Siaga Kesehatan</a:t>
            </a:r>
          </a:p>
          <a:p>
            <a:pPr algn="just">
              <a:spcBef>
                <a:spcPts val="0"/>
              </a:spcBef>
            </a:pPr>
            <a:r>
              <a:rPr lang="id-ID" sz="2300" dirty="0" smtClean="0"/>
              <a:t>Desa Tangguh Pesisir (Kelautan), Desa Mandiri Pangan (Ketahanan Pangan)</a:t>
            </a:r>
            <a:r>
              <a:rPr lang="en-US" sz="2300" dirty="0" smtClean="0"/>
              <a:t>, </a:t>
            </a:r>
            <a:r>
              <a:rPr lang="en-US" sz="2300" dirty="0" err="1" smtClean="0"/>
              <a:t>Kampung</a:t>
            </a:r>
            <a:r>
              <a:rPr lang="en-US" sz="2300" dirty="0" smtClean="0"/>
              <a:t> </a:t>
            </a:r>
            <a:r>
              <a:rPr lang="en-US" sz="2300" dirty="0" err="1" smtClean="0"/>
              <a:t>Hijau</a:t>
            </a:r>
            <a:r>
              <a:rPr lang="en-US" sz="2300" dirty="0" smtClean="0"/>
              <a:t> (</a:t>
            </a:r>
            <a:r>
              <a:rPr lang="en-US" sz="2300" dirty="0" err="1" smtClean="0"/>
              <a:t>Lingkungan</a:t>
            </a:r>
            <a:r>
              <a:rPr lang="en-US" sz="2300" dirty="0" smtClean="0"/>
              <a:t> </a:t>
            </a:r>
            <a:r>
              <a:rPr lang="en-US" sz="2300" dirty="0" err="1" smtClean="0"/>
              <a:t>Hidup</a:t>
            </a:r>
            <a:r>
              <a:rPr lang="en-US" sz="2300" dirty="0" smtClean="0"/>
              <a:t>)</a:t>
            </a:r>
            <a:r>
              <a:rPr lang="id-ID" sz="2300" dirty="0" smtClean="0"/>
              <a:t> dll</a:t>
            </a:r>
          </a:p>
          <a:p>
            <a:pPr algn="just">
              <a:spcBef>
                <a:spcPts val="0"/>
              </a:spcBef>
            </a:pPr>
            <a:r>
              <a:rPr lang="id-ID" sz="2300" dirty="0" smtClean="0"/>
              <a:t>Kampung Siaga Bencana bentukan Dinas Sosial</a:t>
            </a:r>
          </a:p>
          <a:p>
            <a:pPr marL="795338" indent="-442913" algn="just">
              <a:spcBef>
                <a:spcPts val="0"/>
              </a:spcBef>
              <a:buFont typeface="+mj-lt"/>
              <a:buAutoNum type="alphaLcPeriod"/>
            </a:pPr>
            <a:r>
              <a:rPr lang="id-ID" sz="2000" dirty="0" smtClean="0"/>
              <a:t>Desa Tegalrejo, Gedangsari</a:t>
            </a:r>
          </a:p>
          <a:p>
            <a:pPr marL="795338" indent="-442913" algn="just">
              <a:spcBef>
                <a:spcPts val="0"/>
              </a:spcBef>
              <a:buFont typeface="+mj-lt"/>
              <a:buAutoNum type="alphaLcPeriod"/>
            </a:pPr>
            <a:r>
              <a:rPr lang="id-ID" sz="2000" dirty="0" smtClean="0"/>
              <a:t>Desa Pundungsari, Semin </a:t>
            </a:r>
          </a:p>
          <a:p>
            <a:pPr marL="795338" indent="-442913" algn="just">
              <a:spcBef>
                <a:spcPts val="0"/>
              </a:spcBef>
              <a:buFont typeface="+mj-lt"/>
              <a:buAutoNum type="alphaLcPeriod"/>
            </a:pPr>
            <a:r>
              <a:rPr lang="id-ID" sz="2000" dirty="0" smtClean="0"/>
              <a:t>Desa Pilangrejo, Nglipar</a:t>
            </a:r>
          </a:p>
          <a:p>
            <a:pPr marL="795338" indent="-442913" algn="just">
              <a:spcBef>
                <a:spcPts val="0"/>
              </a:spcBef>
              <a:buFont typeface="+mj-lt"/>
              <a:buAutoNum type="alphaLcPeriod"/>
            </a:pPr>
            <a:r>
              <a:rPr lang="id-ID" sz="2000" dirty="0" smtClean="0"/>
              <a:t>Desa Tancep, Ngawen</a:t>
            </a:r>
            <a:endParaRPr lang="en-US" sz="2000" dirty="0" smtClean="0"/>
          </a:p>
          <a:p>
            <a:pPr marL="795338" indent="-442913" algn="just">
              <a:spcBef>
                <a:spcPts val="0"/>
              </a:spcBef>
              <a:buFont typeface="+mj-lt"/>
              <a:buAutoNum type="alphaLcPeriod"/>
            </a:pPr>
            <a:r>
              <a:rPr lang="en-US" sz="2000" dirty="0" err="1" smtClean="0"/>
              <a:t>Desa</a:t>
            </a:r>
            <a:r>
              <a:rPr lang="en-US" sz="2000" dirty="0" smtClean="0"/>
              <a:t> </a:t>
            </a:r>
            <a:r>
              <a:rPr lang="en-US" sz="2000" dirty="0" err="1" smtClean="0"/>
              <a:t>Serut</a:t>
            </a:r>
            <a:r>
              <a:rPr lang="en-US" sz="2000" dirty="0" smtClean="0"/>
              <a:t>, </a:t>
            </a:r>
            <a:r>
              <a:rPr lang="en-US" sz="2000" dirty="0" err="1" smtClean="0"/>
              <a:t>Gedangsari</a:t>
            </a:r>
            <a:endParaRPr lang="id-ID" sz="2000" dirty="0" smtClean="0"/>
          </a:p>
          <a:p>
            <a:pPr algn="just">
              <a:spcBef>
                <a:spcPts val="0"/>
              </a:spcBef>
            </a:pPr>
            <a:r>
              <a:rPr lang="id-ID" sz="2300" dirty="0" smtClean="0"/>
              <a:t>Desa siaga bencana berbasis masyarakat (SIBAT), bentukan PMI</a:t>
            </a:r>
          </a:p>
          <a:p>
            <a:pPr marL="795338" indent="-442913" algn="just">
              <a:spcBef>
                <a:spcPts val="0"/>
              </a:spcBef>
              <a:buFont typeface="+mj-lt"/>
              <a:buAutoNum type="alphaLcPeriod"/>
            </a:pPr>
            <a:r>
              <a:rPr lang="id-ID" sz="2000" dirty="0" smtClean="0"/>
              <a:t>Nglegi, Ngoro-Oro (Kecamatan Patuk)</a:t>
            </a:r>
          </a:p>
          <a:p>
            <a:pPr marL="795338" indent="-442913" algn="just">
              <a:spcBef>
                <a:spcPts val="0"/>
              </a:spcBef>
              <a:buFont typeface="+mj-lt"/>
              <a:buAutoNum type="alphaLcPeriod"/>
            </a:pPr>
            <a:r>
              <a:rPr lang="id-ID" sz="2000" dirty="0" smtClean="0"/>
              <a:t>Hargomulyo, Watugajah, Tegalrejo (Kecamatan Gedangsari)</a:t>
            </a:r>
          </a:p>
          <a:p>
            <a:pPr marL="795338" indent="-442913" algn="just">
              <a:spcBef>
                <a:spcPts val="0"/>
              </a:spcBef>
              <a:buFont typeface="+mj-lt"/>
              <a:buAutoNum type="alphaLcPeriod"/>
            </a:pPr>
            <a:r>
              <a:rPr lang="id-ID" sz="2000" dirty="0" smtClean="0"/>
              <a:t> Kampung, Tancep (Kecamatan Ngawen)</a:t>
            </a:r>
          </a:p>
          <a:p>
            <a:pPr marL="795338" indent="-442913" algn="just">
              <a:spcBef>
                <a:spcPts val="0"/>
              </a:spcBef>
              <a:buFont typeface="+mj-lt"/>
              <a:buAutoNum type="alphaLcPeriod"/>
            </a:pPr>
            <a:r>
              <a:rPr lang="id-ID" sz="2000" dirty="0" smtClean="0"/>
              <a:t>Pundungsari (Kecamatan Semin)</a:t>
            </a:r>
          </a:p>
          <a:p>
            <a:pPr marL="795338" indent="-442913" algn="just">
              <a:spcBef>
                <a:spcPts val="0"/>
              </a:spcBef>
              <a:buFont typeface="+mj-lt"/>
              <a:buAutoNum type="alphaLcPeriod"/>
            </a:pPr>
            <a:r>
              <a:rPr lang="id-ID" sz="2000" dirty="0" smtClean="0"/>
              <a:t>Pilangrejo (Kecamatan Nglipar)</a:t>
            </a:r>
          </a:p>
          <a:p>
            <a:pPr marL="795338" indent="-442913" algn="just">
              <a:spcBef>
                <a:spcPts val="0"/>
              </a:spcBef>
              <a:buFont typeface="+mj-lt"/>
              <a:buAutoNum type="alphaLcPeriod"/>
            </a:pPr>
            <a:r>
              <a:rPr lang="id-ID" sz="2000" dirty="0" smtClean="0"/>
              <a:t>Sidoharjo (Kecamatan Tepus)</a:t>
            </a:r>
          </a:p>
          <a:p>
            <a:pPr marL="795338" indent="-442913" algn="just">
              <a:spcBef>
                <a:spcPts val="0"/>
              </a:spcBef>
              <a:buFont typeface="+mj-lt"/>
              <a:buAutoNum type="alphaLcPeriod"/>
            </a:pPr>
            <a:r>
              <a:rPr lang="id-ID" sz="2000" dirty="0" smtClean="0"/>
              <a:t>Mulo (Kecamatan Wonosari)</a:t>
            </a:r>
          </a:p>
          <a:p>
            <a:pPr algn="just">
              <a:spcBef>
                <a:spcPts val="0"/>
              </a:spcBef>
            </a:pPr>
            <a:endParaRPr lang="id-ID" sz="2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0"/>
            <a:ext cx="8382000" cy="1143000"/>
          </a:xfrm>
        </p:spPr>
        <p:txBody>
          <a:bodyPr>
            <a:noAutofit/>
          </a:bodyPr>
          <a:lstStyle/>
          <a:p>
            <a:pPr algn="ctr"/>
            <a:r>
              <a:rPr lang="id-ID" sz="3200" dirty="0" smtClean="0"/>
              <a:t>DESA TANGGUH BENCANA SEJENIS </a:t>
            </a:r>
            <a:r>
              <a:rPr lang="en-US" sz="3200" dirty="0" smtClean="0"/>
              <a:t>FASILITASI</a:t>
            </a:r>
            <a:r>
              <a:rPr lang="id-ID" sz="3200" dirty="0" smtClean="0"/>
              <a:t> NGO/LSM </a:t>
            </a:r>
            <a:endParaRPr lang="id-ID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8153400" cy="5562600"/>
          </a:xfrm>
        </p:spPr>
        <p:txBody>
          <a:bodyPr>
            <a:noAutofit/>
          </a:bodyPr>
          <a:lstStyle/>
          <a:p>
            <a:pPr algn="just"/>
            <a:r>
              <a:rPr lang="id-ID" sz="2000" dirty="0" smtClean="0"/>
              <a:t>DESA SAMPANG, GEDANGSARI (2010, Fasilitasi SCDRR dan LSM Lingkar)</a:t>
            </a:r>
          </a:p>
          <a:p>
            <a:pPr algn="just"/>
            <a:r>
              <a:rPr lang="id-ID" sz="2000" dirty="0" smtClean="0"/>
              <a:t>DESA PENGKOK, PATUK (2010, Fasilitasi SCDRR dan LSM Lingkar)</a:t>
            </a:r>
          </a:p>
          <a:p>
            <a:pPr algn="just"/>
            <a:r>
              <a:rPr lang="id-ID" sz="2000" dirty="0" smtClean="0"/>
              <a:t>KEDUNGKERIS, KATONGAN KECAMATAN NGLIPAR (2011, Fasilitasi SCDRR dan LSM Paluma)</a:t>
            </a:r>
          </a:p>
          <a:p>
            <a:pPr algn="just"/>
            <a:r>
              <a:rPr lang="id-ID" sz="2000" dirty="0" smtClean="0"/>
              <a:t>TANCEP, NGAWEN (2011, Fasilitasi PMI dan Denmark Red Cross)</a:t>
            </a:r>
          </a:p>
          <a:p>
            <a:pPr algn="just"/>
            <a:r>
              <a:rPr lang="id-ID" sz="2000" dirty="0" smtClean="0"/>
              <a:t>KATONGAN, PILANGREJO KECAMATAN NGLIPAR (2012, Fasilitasi YAKKUM)</a:t>
            </a:r>
          </a:p>
          <a:p>
            <a:pPr algn="just"/>
            <a:r>
              <a:rPr lang="id-ID" sz="2000" dirty="0" smtClean="0"/>
              <a:t>HARGOMULYO. GEDANGSARI (2013, Lanjutan Fasilitasi ASB Indonesia)</a:t>
            </a:r>
          </a:p>
          <a:p>
            <a:pPr algn="just"/>
            <a:r>
              <a:rPr lang="id-ID" sz="2000" dirty="0" smtClean="0"/>
              <a:t>TEGALREJO, GEDANGSARI (2013, Lanjutan fasilitasi LSM Karinakas Yogyakarta)</a:t>
            </a:r>
            <a:endParaRPr lang="en-US" sz="2000" dirty="0" smtClean="0"/>
          </a:p>
          <a:p>
            <a:pPr algn="just"/>
            <a:r>
              <a:rPr lang="en-US" sz="2000" dirty="0" smtClean="0"/>
              <a:t>DALAM PROSES PELAKSANAAN 2015, 10 DESA (</a:t>
            </a:r>
            <a:r>
              <a:rPr lang="en-US" sz="2000" dirty="0" err="1" smtClean="0"/>
              <a:t>diantaranya</a:t>
            </a:r>
            <a:r>
              <a:rPr lang="en-US" sz="2000" dirty="0" smtClean="0"/>
              <a:t> DESTANA) DI LAKSANAKAN PENGUATAN KAPASITAS PEREMPUAN OLEH  YEU (</a:t>
            </a:r>
            <a:r>
              <a:rPr lang="en-US" sz="2000" dirty="0" err="1" smtClean="0"/>
              <a:t>Yakkum</a:t>
            </a:r>
            <a:r>
              <a:rPr lang="en-US" sz="2000" dirty="0" smtClean="0"/>
              <a:t> Emergency Unit).</a:t>
            </a:r>
            <a:endParaRPr lang="id-ID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Materi Desa Tangguh Bencana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96646" indent="-514350">
              <a:buAutoNum type="arabicPeriod"/>
            </a:pPr>
            <a:r>
              <a:rPr lang="id-ID" sz="2000" dirty="0" smtClean="0"/>
              <a:t>Konsep Destana di Kabupaten Gunungkidul</a:t>
            </a:r>
          </a:p>
          <a:p>
            <a:pPr marL="596646" indent="-514350">
              <a:buAutoNum type="arabicPeriod"/>
            </a:pPr>
            <a:r>
              <a:rPr lang="id-ID" sz="2000" dirty="0" smtClean="0"/>
              <a:t>Potensi dan Ancaman Bencana di Desa</a:t>
            </a:r>
          </a:p>
          <a:p>
            <a:pPr marL="596646" indent="-514350">
              <a:buAutoNum type="arabicPeriod"/>
            </a:pPr>
            <a:r>
              <a:rPr lang="id-ID" sz="2000" dirty="0" smtClean="0"/>
              <a:t>Perencanaan Pembangunan Bidang PB</a:t>
            </a:r>
          </a:p>
          <a:p>
            <a:pPr marL="596646" indent="-514350">
              <a:buAutoNum type="arabicPeriod"/>
            </a:pPr>
            <a:r>
              <a:rPr lang="id-ID" sz="2000" dirty="0" smtClean="0"/>
              <a:t>Kajian Risiko,  Ancaman, Kerentanan, dan Kapasitas PB</a:t>
            </a:r>
          </a:p>
          <a:p>
            <a:pPr marL="596646" indent="-514350">
              <a:buAutoNum type="arabicPeriod"/>
            </a:pPr>
            <a:r>
              <a:rPr lang="id-ID" sz="2000" dirty="0" smtClean="0"/>
              <a:t>Penanggulangan Kemiskinan dengan Potensi Ekonomi, Pangan, Pertanian, dan Pariwisata</a:t>
            </a:r>
          </a:p>
          <a:p>
            <a:pPr marL="596646" indent="-514350">
              <a:buAutoNum type="arabicPeriod"/>
            </a:pPr>
            <a:r>
              <a:rPr lang="id-ID" sz="2000" dirty="0" smtClean="0"/>
              <a:t>Penganggaran Kegiatan Bidan PB di Desa</a:t>
            </a:r>
          </a:p>
          <a:p>
            <a:pPr marL="596646" indent="-514350">
              <a:buAutoNum type="arabicPeriod"/>
            </a:pPr>
            <a:r>
              <a:rPr lang="id-ID" sz="2000" dirty="0" smtClean="0"/>
              <a:t>Penyusunan Rencana Penanggulangan Bencana Desa (RPBDes.)</a:t>
            </a:r>
          </a:p>
          <a:p>
            <a:pPr marL="596646" indent="-514350">
              <a:buAutoNum type="arabicPeriod"/>
            </a:pPr>
            <a:r>
              <a:rPr lang="id-ID" sz="2000" dirty="0" smtClean="0"/>
              <a:t>Penyusunan Rencana Aksi Komunitas Masyarakat (RAK)</a:t>
            </a:r>
          </a:p>
          <a:p>
            <a:pPr marL="596646" indent="-514350">
              <a:buAutoNum type="arabicPeriod"/>
            </a:pPr>
            <a:r>
              <a:rPr lang="id-ID" sz="2000" dirty="0" smtClean="0"/>
              <a:t>PRB Berbasis Inklusi</a:t>
            </a:r>
          </a:p>
          <a:p>
            <a:pPr marL="596646" indent="-514350">
              <a:buAutoNum type="arabicPeriod"/>
            </a:pPr>
            <a:r>
              <a:rPr lang="id-ID" sz="2000" dirty="0" smtClean="0"/>
              <a:t>Penyusunan Peta Evakuasi</a:t>
            </a:r>
          </a:p>
          <a:p>
            <a:pPr marL="596646" indent="-514350">
              <a:buAutoNum type="arabicPeriod"/>
            </a:pPr>
            <a:r>
              <a:rPr lang="id-ID" sz="2000" dirty="0" smtClean="0"/>
              <a:t>Penyusunan Peringatan Dini Berbasis Komunitas</a:t>
            </a:r>
          </a:p>
          <a:p>
            <a:pPr marL="596646" indent="-514350">
              <a:buAutoNum type="arabicPeriod"/>
            </a:pPr>
            <a:endParaRPr lang="id-ID" sz="2000" dirty="0" smtClean="0"/>
          </a:p>
          <a:p>
            <a:pPr marL="596646" indent="-514350">
              <a:buAutoNum type="arabicPeriod"/>
            </a:pPr>
            <a:endParaRPr lang="id-ID" sz="2000" dirty="0"/>
          </a:p>
        </p:txBody>
      </p:sp>
    </p:spTree>
    <p:extLst>
      <p:ext uri="{BB962C8B-B14F-4D97-AF65-F5344CB8AC3E}">
        <p14:creationId xmlns:p14="http://schemas.microsoft.com/office/powerpoint/2010/main" val="3573351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# Lanjutan Materi Desa Tangguh Bencana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39496" indent="-457200">
              <a:buAutoNum type="arabicPeriod" startAt="12"/>
            </a:pPr>
            <a:r>
              <a:rPr lang="id-ID" sz="2000" dirty="0" smtClean="0"/>
              <a:t>Rencana Kontinjensi Desa</a:t>
            </a:r>
          </a:p>
          <a:p>
            <a:pPr marL="539496" indent="-457200">
              <a:buAutoNum type="arabicPeriod" startAt="12"/>
            </a:pPr>
            <a:r>
              <a:rPr lang="id-ID" sz="2000" dirty="0" smtClean="0"/>
              <a:t>Kedaruratan Medis</a:t>
            </a:r>
          </a:p>
          <a:p>
            <a:pPr marL="539496" indent="-457200">
              <a:buAutoNum type="arabicPeriod" startAt="12"/>
            </a:pPr>
            <a:r>
              <a:rPr lang="id-ID" sz="2000" dirty="0" smtClean="0"/>
              <a:t>Peananganan Trauma dan Pasca Trauma kejadian Bencana</a:t>
            </a:r>
          </a:p>
          <a:p>
            <a:pPr marL="539496" indent="-457200">
              <a:buAutoNum type="arabicPeriod" startAt="12"/>
            </a:pPr>
            <a:r>
              <a:rPr lang="id-ID" sz="2000" dirty="0" smtClean="0"/>
              <a:t>Recovery Pasca Bencana</a:t>
            </a:r>
          </a:p>
          <a:p>
            <a:pPr marL="539496" indent="-457200">
              <a:buAutoNum type="arabicPeriod" startAt="12"/>
            </a:pPr>
            <a:r>
              <a:rPr lang="id-ID" sz="2000" dirty="0" smtClean="0"/>
              <a:t>Evakuasi dan PPGD</a:t>
            </a:r>
          </a:p>
          <a:p>
            <a:pPr marL="539496" indent="-457200">
              <a:buAutoNum type="arabicPeriod" startAt="12"/>
            </a:pPr>
            <a:r>
              <a:rPr lang="id-ID" sz="2000" dirty="0" smtClean="0"/>
              <a:t>Penyusunan Tim FPRB dan Tim PB Desa</a:t>
            </a:r>
          </a:p>
          <a:p>
            <a:pPr marL="539496" indent="-457200">
              <a:buAutoNum type="arabicPeriod" startAt="12"/>
            </a:pPr>
            <a:r>
              <a:rPr lang="id-ID" sz="2000" dirty="0" smtClean="0"/>
              <a:t>Manajemen Kedaruratan</a:t>
            </a:r>
          </a:p>
          <a:p>
            <a:pPr marL="539496" indent="-457200">
              <a:buAutoNum type="arabicPeriod" startAt="12"/>
            </a:pPr>
            <a:r>
              <a:rPr lang="id-ID" sz="2000" dirty="0" smtClean="0"/>
              <a:t>Teori Komunikasi dalam Keadaan Darurat</a:t>
            </a:r>
          </a:p>
          <a:p>
            <a:pPr marL="539496" indent="-457200">
              <a:buAutoNum type="arabicPeriod" startAt="12"/>
            </a:pPr>
            <a:r>
              <a:rPr lang="id-ID" sz="2000" dirty="0" smtClean="0"/>
              <a:t>Manajemen Dapur Umum dan Logistik</a:t>
            </a:r>
          </a:p>
          <a:p>
            <a:pPr marL="539496" indent="-457200">
              <a:buAutoNum type="arabicPeriod" startAt="12"/>
            </a:pPr>
            <a:r>
              <a:rPr lang="id-ID" sz="2000" dirty="0" smtClean="0"/>
              <a:t>Gladi Lapang</a:t>
            </a:r>
            <a:endParaRPr lang="id-ID" sz="2000" dirty="0"/>
          </a:p>
        </p:txBody>
      </p:sp>
    </p:spTree>
    <p:extLst>
      <p:ext uri="{BB962C8B-B14F-4D97-AF65-F5344CB8AC3E}">
        <p14:creationId xmlns:p14="http://schemas.microsoft.com/office/powerpoint/2010/main" val="764740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ChangeArrowheads="1"/>
          </p:cNvSpPr>
          <p:nvPr/>
        </p:nvSpPr>
        <p:spPr bwMode="auto">
          <a:xfrm>
            <a:off x="304800" y="1308100"/>
            <a:ext cx="8534400" cy="5397500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342900" indent="-342900" algn="just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</a:pPr>
            <a:r>
              <a:rPr lang="sv-SE" sz="2200" dirty="0"/>
              <a:t>Kabupaten Gunungkidul terletak dekat dengan pertemuan lempeng tektonik aktif yaitu Eurasia dan Australia (selatan pantai jawa), </a:t>
            </a:r>
            <a:r>
              <a:rPr lang="sv-SE" sz="2200" dirty="0" smtClean="0"/>
              <a:t>patahan sesar opak di sebelah barat dan utara</a:t>
            </a:r>
            <a:r>
              <a:rPr lang="id-ID" sz="2200" dirty="0" smtClean="0"/>
              <a:t> dan sesar-sesar mikro di kawasan karst.</a:t>
            </a:r>
          </a:p>
          <a:p>
            <a:pPr marL="342900" indent="-342900" algn="just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</a:pPr>
            <a:r>
              <a:rPr lang="id-ID" sz="2200" dirty="0" smtClean="0"/>
              <a:t>Kawasan DAS OYO dan BRIBIN berpotensi menimbulkan banjir</a:t>
            </a:r>
            <a:endParaRPr lang="sv-SE" sz="2200" dirty="0"/>
          </a:p>
          <a:p>
            <a:pPr marL="342900" indent="-342900" algn="just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</a:pPr>
            <a:r>
              <a:rPr lang="id-ID" sz="2200" dirty="0" smtClean="0"/>
              <a:t>Kawasan Bukit Batur agung (Zona utara) rawan tanah longsor.</a:t>
            </a:r>
          </a:p>
          <a:p>
            <a:pPr marL="342900" indent="-342900" algn="just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</a:pPr>
            <a:r>
              <a:rPr lang="id-ID" sz="2200" dirty="0" smtClean="0"/>
              <a:t>Kawasan Perbukitan Karst rawan kekeringan.</a:t>
            </a:r>
          </a:p>
          <a:p>
            <a:pPr marL="342900" indent="-342900" algn="just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</a:pPr>
            <a:r>
              <a:rPr lang="id-ID" sz="2200" dirty="0" smtClean="0"/>
              <a:t>Kawasan Pesisir rawan tsunami dan gelombang pasang</a:t>
            </a:r>
            <a:endParaRPr lang="sv-SE" sz="2200" dirty="0"/>
          </a:p>
          <a:p>
            <a:pPr marL="342900" indent="-342900" algn="just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</a:pPr>
            <a:r>
              <a:rPr lang="id-ID" sz="2200" dirty="0" smtClean="0"/>
              <a:t>Cuaca ekstrim berpotensi munculnya angin kencang/angin puting beliung.</a:t>
            </a:r>
            <a:endParaRPr lang="en-US" sz="2200" dirty="0" smtClean="0"/>
          </a:p>
          <a:p>
            <a:pPr marL="342900" indent="-342900" algn="just">
              <a:spcBef>
                <a:spcPct val="20000"/>
              </a:spcBef>
              <a:buClr>
                <a:schemeClr val="hlink"/>
              </a:buClr>
              <a:buSzPct val="60000"/>
              <a:buFont typeface="Wingdings" pitchFamily="2" charset="2"/>
              <a:buChar char="n"/>
            </a:pPr>
            <a:r>
              <a:rPr lang="en-US" sz="2200" dirty="0" err="1" smtClean="0"/>
              <a:t>Kawasan</a:t>
            </a:r>
            <a:r>
              <a:rPr lang="en-US" sz="2200" dirty="0" smtClean="0"/>
              <a:t> </a:t>
            </a:r>
            <a:r>
              <a:rPr lang="en-US" sz="2200" dirty="0" err="1" smtClean="0"/>
              <a:t>Kehutanan</a:t>
            </a:r>
            <a:r>
              <a:rPr lang="en-US" sz="2200" dirty="0" smtClean="0"/>
              <a:t>, </a:t>
            </a:r>
            <a:r>
              <a:rPr lang="en-US" sz="2200" dirty="0" err="1" smtClean="0"/>
              <a:t>Lahan</a:t>
            </a:r>
            <a:r>
              <a:rPr lang="en-US" sz="2200" dirty="0" smtClean="0"/>
              <a:t> </a:t>
            </a:r>
            <a:r>
              <a:rPr lang="en-US" sz="2200" dirty="0" err="1" smtClean="0"/>
              <a:t>Pertanian</a:t>
            </a:r>
            <a:r>
              <a:rPr lang="en-US" sz="2200" dirty="0" smtClean="0"/>
              <a:t> </a:t>
            </a:r>
            <a:r>
              <a:rPr lang="en-US" sz="2200" dirty="0" err="1" smtClean="0"/>
              <a:t>Kering</a:t>
            </a:r>
            <a:r>
              <a:rPr lang="en-US" sz="2200" dirty="0" smtClean="0"/>
              <a:t> </a:t>
            </a:r>
            <a:r>
              <a:rPr lang="en-US" sz="2200" dirty="0" err="1" smtClean="0"/>
              <a:t>dan</a:t>
            </a:r>
            <a:r>
              <a:rPr lang="en-US" sz="2200" dirty="0" smtClean="0"/>
              <a:t> </a:t>
            </a:r>
            <a:r>
              <a:rPr lang="en-US" sz="2200" dirty="0" err="1" smtClean="0"/>
              <a:t>Pemukiman</a:t>
            </a:r>
            <a:r>
              <a:rPr lang="en-US" sz="2200" dirty="0" smtClean="0"/>
              <a:t> </a:t>
            </a:r>
            <a:r>
              <a:rPr lang="en-US" sz="2200" dirty="0" err="1" smtClean="0"/>
              <a:t>rawan</a:t>
            </a:r>
            <a:r>
              <a:rPr lang="en-US" sz="2200" dirty="0" smtClean="0"/>
              <a:t> </a:t>
            </a:r>
            <a:r>
              <a:rPr lang="en-US" sz="2200" dirty="0" err="1" smtClean="0"/>
              <a:t>kebakaran</a:t>
            </a:r>
            <a:r>
              <a:rPr lang="en-US" sz="2200" dirty="0" smtClean="0"/>
              <a:t>.</a:t>
            </a:r>
            <a:endParaRPr lang="en-US" sz="2200" dirty="0"/>
          </a:p>
        </p:txBody>
      </p:sp>
      <p:sp>
        <p:nvSpPr>
          <p:cNvPr id="7171" name="Rectangle 5"/>
          <p:cNvSpPr>
            <a:spLocks noGrp="1" noChangeArrowheads="1"/>
          </p:cNvSpPr>
          <p:nvPr>
            <p:ph type="title"/>
          </p:nvPr>
        </p:nvSpPr>
        <p:spPr>
          <a:xfrm>
            <a:off x="304800" y="125413"/>
            <a:ext cx="8610600" cy="1120775"/>
          </a:xfr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just" eaLnBrk="1" hangingPunct="1"/>
            <a:r>
              <a:rPr lang="sv-SE" sz="3000" dirty="0" smtClean="0"/>
              <a:t>Karakteristik Rawan Bencana Kabupaten Gunungkidul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68879" y="2967335"/>
            <a:ext cx="51603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TERIMA KASIH</a:t>
            </a:r>
            <a:endParaRPr lang="en-US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056076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229600" cy="1212850"/>
          </a:xfr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800" dirty="0" smtClean="0"/>
              <a:t>ANCAMAN BENCANA </a:t>
            </a:r>
            <a:br>
              <a:rPr lang="en-US" sz="2800" dirty="0" smtClean="0"/>
            </a:br>
            <a:r>
              <a:rPr lang="en-US" sz="2800" dirty="0" smtClean="0"/>
              <a:t>DI KABUPATEN GUNUNGKIDUL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2555776" y="1619250"/>
            <a:ext cx="6588224" cy="5086350"/>
          </a:xfrm>
          <a:noFill/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id-ID" dirty="0" smtClean="0"/>
              <a:t>Perda Nomor 6 Tahun 2013, Pasal 20:</a:t>
            </a:r>
          </a:p>
          <a:p>
            <a:pPr marL="624078" indent="-514350">
              <a:buFont typeface="+mj-lt"/>
              <a:buAutoNum type="alphaLcPeriod"/>
            </a:pPr>
            <a:r>
              <a:rPr lang="id-ID" dirty="0" smtClean="0"/>
              <a:t>gempa bumi; </a:t>
            </a:r>
          </a:p>
          <a:p>
            <a:pPr marL="624078" indent="-514350">
              <a:buFont typeface="+mj-lt"/>
              <a:buAutoNum type="alphaLcPeriod"/>
            </a:pPr>
            <a:r>
              <a:rPr lang="id-ID" dirty="0" smtClean="0"/>
              <a:t>tsunami; </a:t>
            </a:r>
          </a:p>
          <a:p>
            <a:pPr marL="624078" indent="-514350">
              <a:buFont typeface="+mj-lt"/>
              <a:buAutoNum type="alphaLcPeriod"/>
            </a:pPr>
            <a:r>
              <a:rPr lang="id-ID" dirty="0" smtClean="0"/>
              <a:t>tanah longsor; </a:t>
            </a:r>
          </a:p>
          <a:p>
            <a:pPr marL="624078" indent="-514350">
              <a:buFont typeface="+mj-lt"/>
              <a:buAutoNum type="alphaLcPeriod"/>
            </a:pPr>
            <a:r>
              <a:rPr lang="id-ID" dirty="0" smtClean="0"/>
              <a:t>banjir; </a:t>
            </a:r>
          </a:p>
          <a:p>
            <a:pPr marL="624078" indent="-514350">
              <a:buFont typeface="+mj-lt"/>
              <a:buAutoNum type="alphaLcPeriod"/>
            </a:pPr>
            <a:r>
              <a:rPr lang="id-ID" dirty="0" smtClean="0"/>
              <a:t>kekeringan; </a:t>
            </a:r>
          </a:p>
          <a:p>
            <a:pPr marL="624078" indent="-514350">
              <a:buFont typeface="+mj-lt"/>
              <a:buAutoNum type="alphaLcPeriod"/>
            </a:pPr>
            <a:r>
              <a:rPr lang="en-US" dirty="0" err="1" smtClean="0"/>
              <a:t>angin</a:t>
            </a:r>
            <a:r>
              <a:rPr lang="en-US" dirty="0" smtClean="0"/>
              <a:t> </a:t>
            </a:r>
            <a:r>
              <a:rPr lang="en-US" dirty="0" err="1" smtClean="0"/>
              <a:t>ribut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puting</a:t>
            </a:r>
            <a:r>
              <a:rPr lang="en-US" dirty="0" smtClean="0"/>
              <a:t> </a:t>
            </a:r>
            <a:r>
              <a:rPr lang="en-US" dirty="0" err="1" smtClean="0"/>
              <a:t>beliung</a:t>
            </a:r>
            <a:r>
              <a:rPr lang="en-US" dirty="0" smtClean="0"/>
              <a:t>; </a:t>
            </a:r>
          </a:p>
          <a:p>
            <a:pPr marL="624078" indent="-514350">
              <a:buFont typeface="+mj-lt"/>
              <a:buAutoNum type="alphaLcPeriod"/>
            </a:pPr>
            <a:r>
              <a:rPr lang="id-ID" dirty="0" smtClean="0"/>
              <a:t>kerusuhan sosial; </a:t>
            </a:r>
          </a:p>
          <a:p>
            <a:pPr marL="624078" indent="-514350">
              <a:buFont typeface="+mj-lt"/>
              <a:buAutoNum type="alphaLcPeriod"/>
            </a:pPr>
            <a:r>
              <a:rPr lang="id-ID" dirty="0" smtClean="0"/>
              <a:t>epidemi dan wabah penyakit; </a:t>
            </a:r>
          </a:p>
          <a:p>
            <a:pPr marL="624078" indent="-514350">
              <a:buFont typeface="+mj-lt"/>
              <a:buAutoNum type="alphaLcPeriod"/>
            </a:pPr>
            <a:r>
              <a:rPr lang="id-ID" dirty="0" smtClean="0"/>
              <a:t>kegagalan teknologi; dan </a:t>
            </a:r>
          </a:p>
          <a:p>
            <a:pPr marL="624078" indent="-514350">
              <a:buFont typeface="+mj-lt"/>
              <a:buAutoNum type="alphaLcPeriod"/>
            </a:pPr>
            <a:r>
              <a:rPr lang="id-ID" dirty="0" smtClean="0"/>
              <a:t>bencana lain yang menjadi potensi daerah. </a:t>
            </a:r>
          </a:p>
        </p:txBody>
      </p:sp>
      <p:pic>
        <p:nvPicPr>
          <p:cNvPr id="4" name="Picture 3" descr="DSCN218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512168"/>
            <a:ext cx="2459766" cy="1844824"/>
          </a:xfrm>
          <a:prstGeom prst="rect">
            <a:avLst/>
          </a:prstGeom>
        </p:spPr>
      </p:pic>
      <p:pic>
        <p:nvPicPr>
          <p:cNvPr id="17410" name="Picture 2" descr="https://encrypted-tbn2.gstatic.com/images?q=tbn:ANd9GcTgwG8jgLcEKhtl5eH3uqRtKebprIXfC1EQhQjug3ktHtT6JOV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429000"/>
            <a:ext cx="2457532" cy="1656184"/>
          </a:xfrm>
          <a:prstGeom prst="rect">
            <a:avLst/>
          </a:prstGeom>
          <a:noFill/>
        </p:spPr>
      </p:pic>
      <p:pic>
        <p:nvPicPr>
          <p:cNvPr id="17412" name="Picture 4" descr="https://encrypted-tbn2.gstatic.com/images?q=tbn:ANd9GcRIFkL77Vs7SEAx5aLLdySsg8OaBdwkem5XUvVCrRVvAEThrRxo4Q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010149"/>
            <a:ext cx="2466975" cy="1847851"/>
          </a:xfrm>
          <a:prstGeom prst="rect">
            <a:avLst/>
          </a:prstGeom>
          <a:noFill/>
        </p:spPr>
      </p:pic>
      <p:pic>
        <p:nvPicPr>
          <p:cNvPr id="17414" name="Picture 6" descr="http://www.rimanews.com/sites/default/files/imagecache/article/kebakaran_93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88224" y="0"/>
            <a:ext cx="2555776" cy="1399223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457200"/>
          </a:xfrm>
          <a:noFill/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 eaLnBrk="1" hangingPunct="1"/>
            <a:r>
              <a:rPr lang="id-ID" sz="2000" dirty="0" smtClean="0"/>
              <a:t>DAERAH RAWAN</a:t>
            </a:r>
            <a:r>
              <a:rPr lang="en-US" sz="2000" dirty="0" smtClean="0"/>
              <a:t> BENCANA KABUPATEN GUNUNGKIDUL</a:t>
            </a:r>
          </a:p>
        </p:txBody>
      </p:sp>
      <p:sp>
        <p:nvSpPr>
          <p:cNvPr id="132100" name="Rectangle 4"/>
          <p:cNvSpPr>
            <a:spLocks noGrp="1" noChangeArrowheads="1"/>
          </p:cNvSpPr>
          <p:nvPr>
            <p:ph idx="1"/>
          </p:nvPr>
        </p:nvSpPr>
        <p:spPr>
          <a:xfrm>
            <a:off x="0" y="548680"/>
            <a:ext cx="9144000" cy="6309320"/>
          </a:xfr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548640" lvl="1" algn="just" eaLnBrk="1" fontAlgn="auto" hangingPunct="1">
              <a:lnSpc>
                <a:spcPct val="80000"/>
              </a:lnSpc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id-ID" sz="1800" dirty="0" smtClean="0">
                <a:solidFill>
                  <a:schemeClr val="tx1"/>
                </a:solidFill>
              </a:rPr>
              <a:t>Kawasan rawan gempa bumi di seluruh wilayah Kabupaten dengan tingkat resiko paling tinggi berada pada jalur sesar/patahan aktif;</a:t>
            </a:r>
          </a:p>
          <a:p>
            <a:pPr marL="548640" lvl="1" algn="just" eaLnBrk="1" fontAlgn="auto" hangingPunct="1">
              <a:lnSpc>
                <a:spcPct val="80000"/>
              </a:lnSpc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id-ID" sz="1800" dirty="0" smtClean="0">
                <a:solidFill>
                  <a:schemeClr val="tx1"/>
                </a:solidFill>
              </a:rPr>
              <a:t>Kawasan rawan gerakan tanah dan longsor meliputi : </a:t>
            </a:r>
          </a:p>
          <a:p>
            <a:pPr marL="1141413" indent="-401638" algn="just" eaLnBrk="1" fontAlgn="auto" hangingPunct="1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id-ID" sz="1800" dirty="0" smtClean="0"/>
              <a:t>Kecamatan  Patuk: Desa Patuk, Semoyo, Ngoro-oro, Terbah, Nglanggeran, Nglegi.</a:t>
            </a:r>
          </a:p>
          <a:p>
            <a:pPr marL="1141413" indent="-401638" algn="just" eaLnBrk="1" fontAlgn="auto" hangingPunct="1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id-ID" sz="1800" dirty="0" smtClean="0"/>
              <a:t>Kecamatan Gedangsari: Desa Watugajah, Ngalang, Mertelu, Tegalrejo, Sampang, Serut, Hargomulyo.</a:t>
            </a:r>
          </a:p>
          <a:p>
            <a:pPr marL="1141413" indent="-401638" algn="just" eaLnBrk="1" fontAlgn="auto" hangingPunct="1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id-ID" sz="1800" dirty="0" smtClean="0"/>
              <a:t>Kecamatan Nglipar: Desa Natah, Pilangrejo, Katongan, Kedungpoh, Pengkol.</a:t>
            </a:r>
          </a:p>
          <a:p>
            <a:pPr marL="1141413" indent="-401638" algn="just" eaLnBrk="1" fontAlgn="auto" hangingPunct="1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id-ID" sz="1800" dirty="0" smtClean="0"/>
              <a:t>Kecamatan Ngawen: Desa Jurangjero, Tancep, Sambirejo, Beji</a:t>
            </a:r>
          </a:p>
          <a:p>
            <a:pPr marL="1141413" indent="-401638" algn="just" eaLnBrk="1" fontAlgn="auto" hangingPunct="1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id-ID" sz="1800" dirty="0" smtClean="0"/>
              <a:t>Kecamatan Semin:  Desa  Semin, Pundungsari, Karangsari, Rejosari, Candirejo.</a:t>
            </a:r>
            <a:endParaRPr lang="en-US" sz="1800" dirty="0" smtClean="0"/>
          </a:p>
          <a:p>
            <a:pPr marL="1141413" indent="-401638" algn="just" eaLnBrk="1" fontAlgn="auto" hangingPunct="1">
              <a:lnSpc>
                <a:spcPct val="80000"/>
              </a:lnSpc>
              <a:spcBef>
                <a:spcPts val="580"/>
              </a:spcBef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en-US" sz="1800" dirty="0" err="1" smtClean="0"/>
              <a:t>Kecamatan</a:t>
            </a:r>
            <a:r>
              <a:rPr lang="en-US" sz="1800" dirty="0" smtClean="0"/>
              <a:t> </a:t>
            </a:r>
            <a:r>
              <a:rPr lang="en-US" sz="1800" dirty="0" err="1" smtClean="0"/>
              <a:t>Ponjong</a:t>
            </a:r>
            <a:r>
              <a:rPr lang="en-US" sz="1800" dirty="0" smtClean="0"/>
              <a:t> : </a:t>
            </a:r>
            <a:r>
              <a:rPr lang="en-US" sz="1800" dirty="0" err="1" smtClean="0"/>
              <a:t>Desa</a:t>
            </a:r>
            <a:r>
              <a:rPr lang="en-US" sz="1800" dirty="0" smtClean="0"/>
              <a:t> </a:t>
            </a:r>
            <a:r>
              <a:rPr lang="en-US" sz="1800" dirty="0" err="1" smtClean="0"/>
              <a:t>Tambakromo</a:t>
            </a:r>
            <a:r>
              <a:rPr lang="en-US" sz="1800" dirty="0" smtClean="0"/>
              <a:t>, </a:t>
            </a:r>
            <a:r>
              <a:rPr lang="en-US" sz="1800" dirty="0" err="1" smtClean="0"/>
              <a:t>Sawahan</a:t>
            </a:r>
            <a:endParaRPr lang="id-ID" sz="1800" dirty="0" smtClean="0"/>
          </a:p>
          <a:p>
            <a:pPr marL="548640" lvl="1" algn="just" eaLnBrk="1" fontAlgn="auto" hangingPunct="1">
              <a:lnSpc>
                <a:spcPct val="80000"/>
              </a:lnSpc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id-ID" sz="1800" dirty="0" smtClean="0">
                <a:solidFill>
                  <a:schemeClr val="tx1"/>
                </a:solidFill>
              </a:rPr>
              <a:t>Kawasan rawan banjir di Daerah Aliran Sungai Oyo  dan Bribin meliputi:</a:t>
            </a:r>
          </a:p>
          <a:p>
            <a:pPr marL="1149350" lvl="1" indent="-409575" algn="just" eaLnBrk="1" fontAlgn="auto" hangingPunct="1">
              <a:lnSpc>
                <a:spcPct val="80000"/>
              </a:lnSpc>
              <a:spcBef>
                <a:spcPts val="370"/>
              </a:spcBef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id-ID" sz="1800" dirty="0" smtClean="0">
                <a:solidFill>
                  <a:schemeClr val="tx1"/>
                </a:solidFill>
              </a:rPr>
              <a:t>Kecamatan Semin : Desa Semin, Rejosari, Karangsari, Bulurejo, Kalitekuk, Kemejing, Pundungsari.</a:t>
            </a:r>
          </a:p>
          <a:p>
            <a:pPr marL="1149350" lvl="1" indent="-409575" algn="just" eaLnBrk="1" fontAlgn="auto" hangingPunct="1">
              <a:lnSpc>
                <a:spcPct val="80000"/>
              </a:lnSpc>
              <a:spcBef>
                <a:spcPts val="370"/>
              </a:spcBef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id-ID" sz="1800" dirty="0" smtClean="0">
                <a:solidFill>
                  <a:schemeClr val="tx1"/>
                </a:solidFill>
              </a:rPr>
              <a:t>Kecamatan Wonosari : Desa Wonosari, Kepek, Siraman, Gari dan Karangtengah.</a:t>
            </a:r>
          </a:p>
          <a:p>
            <a:pPr marL="1149350" lvl="1" indent="-409575" algn="just" eaLnBrk="1" fontAlgn="auto" hangingPunct="1">
              <a:lnSpc>
                <a:spcPct val="80000"/>
              </a:lnSpc>
              <a:spcBef>
                <a:spcPts val="370"/>
              </a:spcBef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id-ID" sz="1800" dirty="0" smtClean="0">
                <a:solidFill>
                  <a:schemeClr val="tx1"/>
                </a:solidFill>
              </a:rPr>
              <a:t>Kecamatan Nglipar : Desa Kedungkeris dan Katongan.</a:t>
            </a:r>
          </a:p>
          <a:p>
            <a:pPr marL="1149350" lvl="1" indent="-409575" algn="just" eaLnBrk="1" fontAlgn="auto" hangingPunct="1">
              <a:lnSpc>
                <a:spcPct val="80000"/>
              </a:lnSpc>
              <a:spcBef>
                <a:spcPts val="370"/>
              </a:spcBef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id-ID" sz="1800" dirty="0" smtClean="0">
                <a:solidFill>
                  <a:schemeClr val="tx1"/>
                </a:solidFill>
              </a:rPr>
              <a:t>Kecamatan Karangmojo : Desa Bejiharjo </a:t>
            </a:r>
          </a:p>
          <a:p>
            <a:pPr marL="1149350" lvl="1" indent="-409575" algn="just" eaLnBrk="1" fontAlgn="auto" hangingPunct="1">
              <a:lnSpc>
                <a:spcPct val="80000"/>
              </a:lnSpc>
              <a:spcBef>
                <a:spcPts val="370"/>
              </a:spcBef>
              <a:spcAft>
                <a:spcPts val="0"/>
              </a:spcAft>
              <a:buFont typeface="Courier New" pitchFamily="49" charset="0"/>
              <a:buChar char="o"/>
              <a:defRPr/>
            </a:pPr>
            <a:r>
              <a:rPr lang="id-ID" sz="1800" dirty="0" smtClean="0">
                <a:solidFill>
                  <a:schemeClr val="tx1"/>
                </a:solidFill>
              </a:rPr>
              <a:t>Kecamatan Ngawen : Desa  Kampung, Watusigar.</a:t>
            </a:r>
          </a:p>
          <a:p>
            <a:pPr marL="548640" lvl="1" algn="just" eaLnBrk="1" fontAlgn="auto" hangingPunct="1">
              <a:lnSpc>
                <a:spcPct val="80000"/>
              </a:lnSpc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id-ID" sz="1800" dirty="0" smtClean="0">
                <a:solidFill>
                  <a:schemeClr val="tx1"/>
                </a:solidFill>
              </a:rPr>
              <a:t>Kawasan rawan angin topan di seluruh wilayah kecamatan; </a:t>
            </a:r>
          </a:p>
          <a:p>
            <a:pPr marL="548640" lvl="1" algn="just" eaLnBrk="1" fontAlgn="auto" hangingPunct="1">
              <a:lnSpc>
                <a:spcPct val="80000"/>
              </a:lnSpc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id-ID" sz="1800" dirty="0" smtClean="0">
                <a:solidFill>
                  <a:schemeClr val="tx1"/>
                </a:solidFill>
              </a:rPr>
              <a:t>Kawasan rawan kekeringan meliputi: Kecamatan Purwosari, Panggang, Paliyan, Saptosari, Tepus, Tanjungsari, Girisubo, Rongkop, Semanu dan sebagian Wonosari, Patuk dan Gedangsari; dan</a:t>
            </a:r>
          </a:p>
          <a:p>
            <a:pPr marL="548640" lvl="1" algn="just" eaLnBrk="1" fontAlgn="auto" hangingPunct="1">
              <a:lnSpc>
                <a:spcPct val="80000"/>
              </a:lnSpc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id-ID" sz="1800" dirty="0" smtClean="0">
                <a:solidFill>
                  <a:schemeClr val="tx1"/>
                </a:solidFill>
              </a:rPr>
              <a:t>Kawasan rawan gelombang pasang dan tsunami meliputi kawasan pantai di Kecamatan Purwosari, Panggang, Saptosari, Tanjungsari, Tepus, dan Girisubo.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4000"/>
            <a:ext cx="8229600" cy="889000"/>
          </a:xfrm>
        </p:spPr>
        <p:txBody>
          <a:bodyPr/>
          <a:lstStyle/>
          <a:p>
            <a:pPr marL="54864" algn="just" eaLnBrk="1" fontAlgn="auto" hangingPunct="1">
              <a:spcAft>
                <a:spcPts val="0"/>
              </a:spcAft>
              <a:defRPr/>
            </a:pPr>
            <a:r>
              <a:rPr lang="id-ID" sz="2000" dirty="0" smtClean="0">
                <a:solidFill>
                  <a:schemeClr val="tx2">
                    <a:satMod val="130000"/>
                  </a:schemeClr>
                </a:solidFill>
              </a:rPr>
              <a:t>Matrik Penilaian Resiko berdasar Penduduk Terpapar dan Ancaman Bencana</a:t>
            </a:r>
            <a:endParaRPr lang="id-ID" sz="2000" dirty="0">
              <a:solidFill>
                <a:schemeClr val="tx2">
                  <a:satMod val="130000"/>
                </a:scheme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219200"/>
          <a:ext cx="8382000" cy="5486398"/>
        </p:xfrm>
        <a:graphic>
          <a:graphicData uri="http://schemas.openxmlformats.org/drawingml/2006/table">
            <a:tbl>
              <a:tblPr/>
              <a:tblGrid>
                <a:gridCol w="762000"/>
                <a:gridCol w="685800"/>
                <a:gridCol w="2286000"/>
                <a:gridCol w="2209800"/>
                <a:gridCol w="2438400"/>
              </a:tblGrid>
              <a:tr h="442286"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id-ID" sz="1800" dirty="0">
                          <a:latin typeface="Calibri"/>
                          <a:ea typeface="Calibri"/>
                          <a:cs typeface="Times New Roman"/>
                        </a:rPr>
                        <a:t>Tingkat Ancaman</a:t>
                      </a:r>
                    </a:p>
                  </a:txBody>
                  <a:tcPr marL="68006" marR="68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id-ID" sz="1800">
                          <a:latin typeface="Calibri"/>
                          <a:ea typeface="Calibri"/>
                          <a:cs typeface="Times New Roman"/>
                        </a:rPr>
                        <a:t>INDEK PENDUDUK TERPAPAR</a:t>
                      </a:r>
                    </a:p>
                  </a:txBody>
                  <a:tcPr marL="68006" marR="68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442286">
                <a:tc gridSpan="2"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id-ID" sz="1800">
                          <a:latin typeface="Calibri"/>
                          <a:ea typeface="Calibri"/>
                          <a:cs typeface="Times New Roman"/>
                        </a:rPr>
                        <a:t>RENDAH</a:t>
                      </a:r>
                    </a:p>
                  </a:txBody>
                  <a:tcPr marL="68006" marR="68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id-ID" sz="1800">
                          <a:latin typeface="Calibri"/>
                          <a:ea typeface="Calibri"/>
                          <a:cs typeface="Times New Roman"/>
                        </a:rPr>
                        <a:t>SEDANG</a:t>
                      </a:r>
                    </a:p>
                  </a:txBody>
                  <a:tcPr marL="68006" marR="68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id-ID" sz="1800">
                          <a:latin typeface="Calibri"/>
                          <a:ea typeface="Calibri"/>
                          <a:cs typeface="Times New Roman"/>
                        </a:rPr>
                        <a:t>TINGGI</a:t>
                      </a:r>
                    </a:p>
                  </a:txBody>
                  <a:tcPr marL="68006" marR="68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86318">
                <a:tc rowSpan="3"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id-ID" sz="1800">
                          <a:latin typeface="Calibri"/>
                          <a:ea typeface="Calibri"/>
                          <a:cs typeface="Times New Roman"/>
                        </a:rPr>
                        <a:t>INDEKS ANCAMAN</a:t>
                      </a:r>
                    </a:p>
                  </a:txBody>
                  <a:tcPr marL="68006" marR="68006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id-ID" sz="1800">
                          <a:latin typeface="Calibri"/>
                          <a:ea typeface="Calibri"/>
                          <a:cs typeface="Times New Roman"/>
                        </a:rPr>
                        <a:t>RENDAH</a:t>
                      </a:r>
                    </a:p>
                  </a:txBody>
                  <a:tcPr marL="68006" marR="68006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id-ID" sz="1800">
                          <a:latin typeface="Calibri"/>
                          <a:ea typeface="Calibri"/>
                          <a:cs typeface="Times New Roman"/>
                        </a:rPr>
                        <a:t>Abrasi dan Gelombang Tinggi</a:t>
                      </a:r>
                    </a:p>
                  </a:txBody>
                  <a:tcPr marL="68006" marR="68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id-ID" sz="1800">
                          <a:latin typeface="Calibri"/>
                          <a:ea typeface="Calibri"/>
                          <a:cs typeface="Times New Roman"/>
                        </a:rPr>
                        <a:t>Banjir</a:t>
                      </a:r>
                    </a:p>
                  </a:txBody>
                  <a:tcPr marL="68006" marR="68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id-ID" sz="1800">
                          <a:latin typeface="Calibri"/>
                          <a:ea typeface="Calibri"/>
                          <a:cs typeface="Times New Roman"/>
                        </a:rPr>
                        <a:t>Epidemi Penyakit</a:t>
                      </a:r>
                    </a:p>
                  </a:txBody>
                  <a:tcPr marL="68006" marR="68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554986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id-ID" sz="1800">
                          <a:latin typeface="Calibri"/>
                          <a:ea typeface="Calibri"/>
                          <a:cs typeface="Times New Roman"/>
                        </a:rPr>
                        <a:t>SEDANG</a:t>
                      </a:r>
                    </a:p>
                  </a:txBody>
                  <a:tcPr marL="68006" marR="68006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006" marR="68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id-ID" sz="1800">
                          <a:latin typeface="Calibri"/>
                          <a:ea typeface="Calibri"/>
                          <a:cs typeface="Times New Roman"/>
                        </a:rPr>
                        <a:t>Angin Kencang, Kebakaran</a:t>
                      </a:r>
                    </a:p>
                  </a:txBody>
                  <a:tcPr marL="68006" marR="68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id-ID" sz="1800">
                          <a:latin typeface="Calibri"/>
                          <a:ea typeface="Calibri"/>
                          <a:cs typeface="Times New Roman"/>
                        </a:rPr>
                        <a:t>Gempa Bumi, Tsunami</a:t>
                      </a:r>
                    </a:p>
                  </a:txBody>
                  <a:tcPr marL="68006" marR="68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56052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id-ID" sz="1800">
                          <a:latin typeface="Calibri"/>
                          <a:ea typeface="Calibri"/>
                          <a:cs typeface="Times New Roman"/>
                        </a:rPr>
                        <a:t>TINGGI</a:t>
                      </a:r>
                    </a:p>
                  </a:txBody>
                  <a:tcPr marL="68006" marR="68006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006" marR="68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id-ID" sz="1800" dirty="0">
                          <a:latin typeface="Calibri"/>
                          <a:ea typeface="Calibri"/>
                          <a:cs typeface="Times New Roman"/>
                        </a:rPr>
                        <a:t>Tanah Longsor</a:t>
                      </a:r>
                    </a:p>
                  </a:txBody>
                  <a:tcPr marL="68006" marR="68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id-ID" sz="1800" dirty="0">
                          <a:latin typeface="Calibri"/>
                          <a:ea typeface="Calibri"/>
                          <a:cs typeface="Times New Roman"/>
                        </a:rPr>
                        <a:t>Kekeringan</a:t>
                      </a:r>
                    </a:p>
                  </a:txBody>
                  <a:tcPr marL="68006" marR="6800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889000"/>
          </a:xfrm>
        </p:spPr>
        <p:txBody>
          <a:bodyPr/>
          <a:lstStyle/>
          <a:p>
            <a:pPr marL="54864" algn="just" eaLnBrk="1" fontAlgn="auto" hangingPunct="1">
              <a:spcAft>
                <a:spcPts val="0"/>
              </a:spcAft>
              <a:defRPr/>
            </a:pPr>
            <a:r>
              <a:rPr lang="id-ID" sz="2400" dirty="0" smtClean="0">
                <a:solidFill>
                  <a:schemeClr val="tx2">
                    <a:satMod val="130000"/>
                  </a:schemeClr>
                </a:solidFill>
              </a:rPr>
              <a:t>Matrik tingkat kerugian bencana Kabupaten Gunungkidul</a:t>
            </a:r>
            <a:endParaRPr lang="id-ID" sz="2400" dirty="0">
              <a:solidFill>
                <a:schemeClr val="tx2">
                  <a:satMod val="130000"/>
                </a:scheme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799" y="990600"/>
          <a:ext cx="8534402" cy="5714999"/>
        </p:xfrm>
        <a:graphic>
          <a:graphicData uri="http://schemas.openxmlformats.org/drawingml/2006/table">
            <a:tbl>
              <a:tblPr/>
              <a:tblGrid>
                <a:gridCol w="515009"/>
                <a:gridCol w="515007"/>
                <a:gridCol w="2427890"/>
                <a:gridCol w="2575035"/>
                <a:gridCol w="2501461"/>
              </a:tblGrid>
              <a:tr h="466330"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id-ID" sz="1100" dirty="0">
                          <a:latin typeface="Calibri"/>
                          <a:ea typeface="Calibri"/>
                          <a:cs typeface="Times New Roman"/>
                        </a:rPr>
                        <a:t>TINGKAT KERUGIAN</a:t>
                      </a:r>
                    </a:p>
                  </a:txBody>
                  <a:tcPr marL="67030" marR="670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id-ID" sz="1800" dirty="0">
                          <a:latin typeface="Calibri"/>
                          <a:ea typeface="Calibri"/>
                          <a:cs typeface="Times New Roman"/>
                        </a:rPr>
                        <a:t>INDEK KERUGIAN</a:t>
                      </a:r>
                    </a:p>
                  </a:txBody>
                  <a:tcPr marL="67030" marR="670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466330">
                <a:tc gridSpan="2"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id-ID" sz="1800" dirty="0">
                          <a:latin typeface="Calibri"/>
                          <a:ea typeface="Calibri"/>
                          <a:cs typeface="Times New Roman"/>
                        </a:rPr>
                        <a:t>RENDAH</a:t>
                      </a:r>
                    </a:p>
                  </a:txBody>
                  <a:tcPr marL="67030" marR="670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id-ID" sz="1800">
                          <a:latin typeface="Calibri"/>
                          <a:ea typeface="Calibri"/>
                          <a:cs typeface="Times New Roman"/>
                        </a:rPr>
                        <a:t>SEDANG</a:t>
                      </a:r>
                    </a:p>
                  </a:txBody>
                  <a:tcPr marL="67030" marR="670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id-ID" sz="1800">
                          <a:latin typeface="Calibri"/>
                          <a:ea typeface="Calibri"/>
                          <a:cs typeface="Times New Roman"/>
                        </a:rPr>
                        <a:t>TINGGI</a:t>
                      </a:r>
                    </a:p>
                  </a:txBody>
                  <a:tcPr marL="67030" marR="670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4621">
                <a:tc rowSpan="3"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id-ID" sz="2000" dirty="0">
                          <a:latin typeface="Calibri"/>
                          <a:ea typeface="Calibri"/>
                          <a:cs typeface="Times New Roman"/>
                        </a:rPr>
                        <a:t>TINGKAT  ANCAMAN</a:t>
                      </a:r>
                    </a:p>
                  </a:txBody>
                  <a:tcPr marL="67030" marR="6703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id-ID" sz="1100">
                          <a:latin typeface="Calibri"/>
                          <a:ea typeface="Calibri"/>
                          <a:cs typeface="Times New Roman"/>
                        </a:rPr>
                        <a:t>RENDAH</a:t>
                      </a:r>
                    </a:p>
                  </a:txBody>
                  <a:tcPr marL="67030" marR="6703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30" marR="670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id-ID" sz="1800" dirty="0">
                          <a:latin typeface="Calibri"/>
                          <a:ea typeface="Calibri"/>
                          <a:cs typeface="Times New Roman"/>
                        </a:rPr>
                        <a:t>Abrasi dan Gelombang Tinggi </a:t>
                      </a:r>
                    </a:p>
                  </a:txBody>
                  <a:tcPr marL="67030" marR="670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id-ID" sz="1800">
                          <a:latin typeface="Calibri"/>
                          <a:ea typeface="Calibri"/>
                          <a:cs typeface="Times New Roman"/>
                        </a:rPr>
                        <a:t>Banjir, Epidemi Penyakit</a:t>
                      </a:r>
                    </a:p>
                  </a:txBody>
                  <a:tcPr marL="67030" marR="670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615982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id-ID" sz="1100">
                          <a:latin typeface="Calibri"/>
                          <a:ea typeface="Calibri"/>
                          <a:cs typeface="Times New Roman"/>
                        </a:rPr>
                        <a:t>SEDANG</a:t>
                      </a:r>
                    </a:p>
                  </a:txBody>
                  <a:tcPr marL="67030" marR="6703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30" marR="670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id-ID" sz="1800" dirty="0">
                          <a:latin typeface="Calibri"/>
                          <a:ea typeface="Calibri"/>
                          <a:cs typeface="Times New Roman"/>
                        </a:rPr>
                        <a:t>Angin Kencang</a:t>
                      </a:r>
                    </a:p>
                  </a:txBody>
                  <a:tcPr marL="67030" marR="670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id-ID" sz="1800">
                          <a:latin typeface="Calibri"/>
                          <a:ea typeface="Calibri"/>
                          <a:cs typeface="Times New Roman"/>
                        </a:rPr>
                        <a:t>Kebakaran, Tanah Longsor</a:t>
                      </a:r>
                    </a:p>
                  </a:txBody>
                  <a:tcPr marL="67030" marR="670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621736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endParaRPr lang="id-ID" sz="11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id-ID" sz="1100">
                          <a:latin typeface="Calibri"/>
                          <a:ea typeface="Calibri"/>
                          <a:cs typeface="Times New Roman"/>
                        </a:rPr>
                        <a:t>TINGGI</a:t>
                      </a:r>
                    </a:p>
                  </a:txBody>
                  <a:tcPr marL="67030" marR="6703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30" marR="670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endParaRPr lang="id-ID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30" marR="670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id-ID" sz="1800" dirty="0">
                          <a:latin typeface="Calibri"/>
                          <a:ea typeface="Calibri"/>
                          <a:cs typeface="Times New Roman"/>
                        </a:rPr>
                        <a:t>Gempa Bumi, Tsunami dan Kekeringan</a:t>
                      </a:r>
                    </a:p>
                  </a:txBody>
                  <a:tcPr marL="67030" marR="670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89000"/>
          </a:xfrm>
        </p:spPr>
        <p:txBody>
          <a:bodyPr/>
          <a:lstStyle/>
          <a:p>
            <a:pPr marL="54864" algn="just" eaLnBrk="1" fontAlgn="auto" hangingPunct="1">
              <a:spcAft>
                <a:spcPts val="0"/>
              </a:spcAft>
              <a:defRPr/>
            </a:pPr>
            <a:r>
              <a:rPr lang="en-US" sz="2400" dirty="0" err="1" smtClean="0">
                <a:solidFill>
                  <a:schemeClr val="tx2">
                    <a:satMod val="130000"/>
                  </a:schemeClr>
                </a:solidFill>
              </a:rPr>
              <a:t>Matriks</a:t>
            </a:r>
            <a:r>
              <a:rPr lang="en-US" sz="2400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satMod val="130000"/>
                  </a:schemeClr>
                </a:solidFill>
              </a:rPr>
              <a:t>Penentuan</a:t>
            </a:r>
            <a:r>
              <a:rPr lang="en-US" sz="2400" dirty="0" smtClean="0">
                <a:solidFill>
                  <a:schemeClr val="tx2">
                    <a:satMod val="130000"/>
                  </a:schemeClr>
                </a:solidFill>
              </a:rPr>
              <a:t> Tingkat </a:t>
            </a:r>
            <a:r>
              <a:rPr lang="en-US" sz="2400" dirty="0" err="1" smtClean="0">
                <a:solidFill>
                  <a:schemeClr val="tx2">
                    <a:satMod val="130000"/>
                  </a:schemeClr>
                </a:solidFill>
              </a:rPr>
              <a:t>Kapasitas</a:t>
            </a:r>
            <a:r>
              <a:rPr lang="en-US" sz="2400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satMod val="130000"/>
                  </a:schemeClr>
                </a:solidFill>
              </a:rPr>
              <a:t>Kabupaten</a:t>
            </a:r>
            <a:r>
              <a:rPr lang="en-US" sz="2400" dirty="0" smtClean="0">
                <a:solidFill>
                  <a:schemeClr val="tx2">
                    <a:satMod val="13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satMod val="130000"/>
                  </a:schemeClr>
                </a:solidFill>
              </a:rPr>
              <a:t>Gunungkidul</a:t>
            </a:r>
            <a:endParaRPr lang="id-ID" sz="2400" dirty="0">
              <a:solidFill>
                <a:schemeClr val="tx2">
                  <a:satMod val="130000"/>
                </a:schemeClr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04798" y="896713"/>
          <a:ext cx="8534401" cy="5808887"/>
        </p:xfrm>
        <a:graphic>
          <a:graphicData uri="http://schemas.openxmlformats.org/drawingml/2006/table">
            <a:tbl>
              <a:tblPr/>
              <a:tblGrid>
                <a:gridCol w="685802"/>
                <a:gridCol w="685800"/>
                <a:gridCol w="2438400"/>
                <a:gridCol w="2514600"/>
                <a:gridCol w="2209799"/>
              </a:tblGrid>
              <a:tr h="441552"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id-ID" sz="1100" dirty="0">
                          <a:latin typeface="Calibri"/>
                          <a:ea typeface="Calibri"/>
                          <a:cs typeface="Times New Roman"/>
                        </a:rPr>
                        <a:t>TINGKAT KAPASITAS</a:t>
                      </a:r>
                    </a:p>
                  </a:txBody>
                  <a:tcPr marL="67030" marR="670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id-ID" sz="2000" dirty="0">
                          <a:latin typeface="Calibri"/>
                          <a:ea typeface="Calibri"/>
                          <a:cs typeface="Times New Roman"/>
                        </a:rPr>
                        <a:t>INDEK KAPASITAS</a:t>
                      </a:r>
                    </a:p>
                  </a:txBody>
                  <a:tcPr marL="67030" marR="670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</a:tr>
              <a:tr h="441552">
                <a:tc gridSpan="2"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id-ID" sz="2000" dirty="0">
                          <a:latin typeface="Calibri"/>
                          <a:ea typeface="Calibri"/>
                          <a:cs typeface="Times New Roman"/>
                        </a:rPr>
                        <a:t>TINGGI</a:t>
                      </a:r>
                    </a:p>
                  </a:txBody>
                  <a:tcPr marL="67030" marR="670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id-ID" sz="2000">
                          <a:latin typeface="Calibri"/>
                          <a:ea typeface="Calibri"/>
                          <a:cs typeface="Times New Roman"/>
                        </a:rPr>
                        <a:t>SEDANG</a:t>
                      </a:r>
                    </a:p>
                  </a:txBody>
                  <a:tcPr marL="67030" marR="670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id-ID" sz="2000">
                          <a:latin typeface="Calibri"/>
                          <a:ea typeface="Calibri"/>
                          <a:cs typeface="Times New Roman"/>
                        </a:rPr>
                        <a:t>RENDAH</a:t>
                      </a:r>
                    </a:p>
                  </a:txBody>
                  <a:tcPr marL="67030" marR="670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6208">
                <a:tc rowSpan="3"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id-ID" sz="1800" dirty="0">
                          <a:latin typeface="Calibri"/>
                          <a:ea typeface="Calibri"/>
                          <a:cs typeface="Times New Roman"/>
                        </a:rPr>
                        <a:t>TINGKAT  ANCAMAN</a:t>
                      </a:r>
                    </a:p>
                  </a:txBody>
                  <a:tcPr marL="67030" marR="6703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id-ID" sz="1800" dirty="0" smtClean="0">
                          <a:latin typeface="Calibri"/>
                          <a:ea typeface="Calibri"/>
                          <a:cs typeface="Times New Roman"/>
                        </a:rPr>
                        <a:t>RENDAH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30" marR="6703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endParaRPr lang="id-ID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30" marR="670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endParaRPr lang="id-ID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30" marR="670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id-ID" sz="2000" dirty="0">
                          <a:latin typeface="Calibri"/>
                          <a:ea typeface="Calibri"/>
                          <a:cs typeface="Times New Roman"/>
                        </a:rPr>
                        <a:t>Abrasi dan Gelombang Tinggi, Banjir, Epidemi Penyakit</a:t>
                      </a:r>
                    </a:p>
                  </a:txBody>
                  <a:tcPr marL="67030" marR="670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530119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id-ID" sz="1800" dirty="0" smtClean="0">
                          <a:latin typeface="Calibri"/>
                          <a:ea typeface="Calibri"/>
                          <a:cs typeface="Times New Roman"/>
                        </a:rPr>
                        <a:t>SEDANG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30" marR="6703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endParaRPr lang="id-ID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30" marR="670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id-ID" sz="2000" dirty="0">
                          <a:latin typeface="Calibri"/>
                          <a:ea typeface="Calibri"/>
                          <a:cs typeface="Times New Roman"/>
                        </a:rPr>
                        <a:t>Angin Kencang, kebakaran, Tanah Longsor</a:t>
                      </a:r>
                    </a:p>
                  </a:txBody>
                  <a:tcPr marL="67030" marR="670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endParaRPr lang="id-ID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30" marR="670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  <a:tr h="1535568">
                <a:tc vMerge="1">
                  <a:txBody>
                    <a:bodyPr/>
                    <a:lstStyle/>
                    <a:p>
                      <a:endParaRPr lang="id-ID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id-ID" sz="1800" dirty="0" smtClean="0">
                          <a:latin typeface="Calibri"/>
                          <a:ea typeface="Calibri"/>
                          <a:cs typeface="Times New Roman"/>
                        </a:rPr>
                        <a:t>TINGGI</a:t>
                      </a:r>
                      <a:endParaRPr lang="id-ID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30" marR="6703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id-ID" sz="2000">
                          <a:latin typeface="Calibri"/>
                          <a:ea typeface="Calibri"/>
                          <a:cs typeface="Times New Roman"/>
                        </a:rPr>
                        <a:t>Kekeringan</a:t>
                      </a:r>
                    </a:p>
                  </a:txBody>
                  <a:tcPr marL="67030" marR="670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r>
                        <a:rPr lang="id-ID" sz="2000">
                          <a:latin typeface="Calibri"/>
                          <a:ea typeface="Calibri"/>
                          <a:cs typeface="Times New Roman"/>
                        </a:rPr>
                        <a:t>Gempa bumi dan tsunami</a:t>
                      </a:r>
                    </a:p>
                  </a:txBody>
                  <a:tcPr marL="67030" marR="670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600"/>
                        </a:spcAft>
                      </a:pPr>
                      <a:endParaRPr lang="id-ID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030" marR="6703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781</TotalTime>
  <Words>2751</Words>
  <Application>Microsoft Office PowerPoint</Application>
  <PresentationFormat>On-screen Show (4:3)</PresentationFormat>
  <Paragraphs>631</Paragraphs>
  <Slides>40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60" baseType="lpstr">
      <vt:lpstr>Adobe Fan Heiti Std B</vt:lpstr>
      <vt:lpstr>Arabic Typesetting</vt:lpstr>
      <vt:lpstr>Arial</vt:lpstr>
      <vt:lpstr>Arial Narrow</vt:lpstr>
      <vt:lpstr>Baskerville Old Face</vt:lpstr>
      <vt:lpstr>Bell MT</vt:lpstr>
      <vt:lpstr>Berlin Sans FB</vt:lpstr>
      <vt:lpstr>Bodoni MT Black</vt:lpstr>
      <vt:lpstr>Calibri</vt:lpstr>
      <vt:lpstr>Courier New</vt:lpstr>
      <vt:lpstr>Georgia</vt:lpstr>
      <vt:lpstr>Gill Sans MT</vt:lpstr>
      <vt:lpstr>Mistral</vt:lpstr>
      <vt:lpstr>Symbol</vt:lpstr>
      <vt:lpstr>Times New Roman</vt:lpstr>
      <vt:lpstr>Verdana</vt:lpstr>
      <vt:lpstr>Wingdings</vt:lpstr>
      <vt:lpstr>Wingdings 2</vt:lpstr>
      <vt:lpstr>Wingdings 3</vt:lpstr>
      <vt:lpstr>Solstice</vt:lpstr>
      <vt:lpstr>PowerPoint Presentation</vt:lpstr>
      <vt:lpstr>PowerPoint Presentation</vt:lpstr>
      <vt:lpstr>KABUPATEN GUNUNGKIDUL</vt:lpstr>
      <vt:lpstr>Karakteristik Rawan Bencana Kabupaten Gunungkidul </vt:lpstr>
      <vt:lpstr>ANCAMAN BENCANA  DI KABUPATEN GUNUNGKIDUL</vt:lpstr>
      <vt:lpstr>DAERAH RAWAN BENCANA KABUPATEN GUNUNGKIDUL</vt:lpstr>
      <vt:lpstr>Matrik Penilaian Resiko berdasar Penduduk Terpapar dan Ancaman Bencana</vt:lpstr>
      <vt:lpstr>Matrik tingkat kerugian bencana Kabupaten Gunungkidul</vt:lpstr>
      <vt:lpstr>Matriks Penentuan Tingkat Kapasitas Kabupaten Gunungkidul</vt:lpstr>
      <vt:lpstr>Matriks Penentuan Tingkat Risiko Bencana di Kabupaten Gunungkidul</vt:lpstr>
      <vt:lpstr>Matriks Penentuan Bencana Prioritas di Kabupaten Gunungkidul</vt:lpstr>
      <vt:lpstr>SEJARAH KEJADIAN BENCANA</vt:lpstr>
      <vt:lpstr>VISI PENANGGULANGAN BENCANA KABUPATEN GUNUNGKIDUL</vt:lpstr>
      <vt:lpstr>MISI PENANGGULANGAN BENCANA KABUPATEN GUNUNGKIDUL</vt:lpstr>
      <vt:lpstr>PowerPoint Presentation</vt:lpstr>
      <vt:lpstr>Asas Penanggulangan Bencana</vt:lpstr>
      <vt:lpstr>PRINSIP PENANGGULANGAN BENCANA</vt:lpstr>
      <vt:lpstr>TUJUAN PENANGGULANGAN BENCANA</vt:lpstr>
      <vt:lpstr>PEMBERDAYAAN KETANGGUHAN MASYARAKAT</vt:lpstr>
      <vt:lpstr>STRATEGI KETANGGUHAN MASYARAKAT</vt:lpstr>
      <vt:lpstr>TUJUAN KETANGGUHAN MASYARAKAT</vt:lpstr>
      <vt:lpstr>SASARAN KETANGGUHAN MASYARAKAT</vt:lpstr>
      <vt:lpstr>PRINSIP KETANGGUHAN MASYARAKAT</vt:lpstr>
      <vt:lpstr>PowerPoint Presentation</vt:lpstr>
      <vt:lpstr>DESA TANGGUH BENCANA</vt:lpstr>
      <vt:lpstr>DESA TANGGUH PRATAMA</vt:lpstr>
      <vt:lpstr>DESA TANGGUH MADYA</vt:lpstr>
      <vt:lpstr>DESA TANGGUH UTAMA</vt:lpstr>
      <vt:lpstr>INDIKATOR DESA TANGGUH BENCANA</vt:lpstr>
      <vt:lpstr>9 INDIKATOR UTAMA</vt:lpstr>
      <vt:lpstr>INDIKATOR PENDUKUNG</vt:lpstr>
      <vt:lpstr>PowerPoint Presentation</vt:lpstr>
      <vt:lpstr>SINERGITAS DAN PARTNERSHIP PENGEMBANGAN DESA TANGGUH BENCANA TINGKAT KABUPATEN</vt:lpstr>
      <vt:lpstr>DESA TANGGUH BENCANA KABUPATEN GUNUNGKIDUL</vt:lpstr>
      <vt:lpstr>PowerPoint Presentation</vt:lpstr>
      <vt:lpstr>DESA TANGGUH SEJENIS DILAKSANAKAN INSTANSI LAIN</vt:lpstr>
      <vt:lpstr>DESA TANGGUH BENCANA SEJENIS FASILITASI NGO/LSM </vt:lpstr>
      <vt:lpstr>Materi Desa Tangguh Bencana</vt:lpstr>
      <vt:lpstr># Lanjutan Materi Desa Tangguh Bencana</vt:lpstr>
      <vt:lpstr>PowerPoint Presentation</vt:lpstr>
    </vt:vector>
  </TitlesOfParts>
  <Company>student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 DAN KEGIATAN</dc:title>
  <dc:creator>user</dc:creator>
  <cp:lastModifiedBy>WINDOWS</cp:lastModifiedBy>
  <cp:revision>81</cp:revision>
  <dcterms:created xsi:type="dcterms:W3CDTF">2013-04-18T01:20:38Z</dcterms:created>
  <dcterms:modified xsi:type="dcterms:W3CDTF">2019-10-09T04:46:58Z</dcterms:modified>
</cp:coreProperties>
</file>